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6" name="Zhenshan Bing"/>
  <p:cmAuthor clrIdx="1" id="1" initials="" lastIdx="2" name="Chrisi L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0E801CA-5230-435E-804C-2D3A97BC23B2}">
  <a:tblStyle styleId="{70E801CA-5230-435E-804C-2D3A97BC23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7-26T16:43:09.256">
    <p:pos x="185" y="3133"/>
    <p:text>should give equations here, since it is crucial</p:text>
  </p:cm>
  <p:cm authorId="1" idx="1" dt="2018-07-26T14:46:09.824">
    <p:pos x="185" y="3233"/>
    <p:text>_Marked as resolved_</p:text>
  </p:cm>
  <p:cm authorId="1" idx="2" dt="2018-07-26T16:43:09.256">
    <p:pos x="185" y="3333"/>
    <p:text>_Re-opened_</p:text>
  </p:cm>
  <p:cm authorId="0" idx="2" dt="2018-07-26T13:32:49.491">
    <p:pos x="185" y="586"/>
    <p:text>make these figures smaller. It doesn't look gracefully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8-07-26T13:36:50.849">
    <p:pos x="6000" y="0"/>
    <p:text>put the grid search table here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8-07-25T12:07:36.961">
    <p:pos x="6000" y="0"/>
    <p:text>Can you input this equation by yourself? This low resolution screenshot looks inelegant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8-07-26T13:38:44.902">
    <p:pos x="219" y="189"/>
    <p:text>This should also be put before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8-07-26T13:37:31.518">
    <p:pos x="6000" y="0"/>
    <p:text>All these four slides can be in one. There is no need for such a big figure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itech.ac.jp/english/research/stories/shigeo_hirose.htm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 name="Shape 41"/>
        <p:cNvGrpSpPr/>
        <p:nvPr/>
      </p:nvGrpSpPr>
      <p:grpSpPr>
        <a:xfrm>
          <a:off x="0" y="0"/>
          <a:ext cx="0" cy="0"/>
          <a:chOff x="0" y="0"/>
          <a:chExt cx="0" cy="0"/>
        </a:xfrm>
      </p:grpSpPr>
      <p:sp>
        <p:nvSpPr>
          <p:cNvPr id="42" name="Google Shape;42;p1: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Cambria"/>
              <a:ea typeface="Cambria"/>
              <a:cs typeface="Cambria"/>
              <a:sym typeface="Cambria"/>
            </a:endParaRPr>
          </a:p>
        </p:txBody>
      </p:sp>
      <p:sp>
        <p:nvSpPr>
          <p:cNvPr id="43" name="Google Shape;43;p1: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Results</a:t>
            </a:r>
            <a:endParaRPr/>
          </a:p>
          <a:p>
            <a:pPr indent="0" lvl="0" marL="0">
              <a:spcBef>
                <a:spcPts val="0"/>
              </a:spcBef>
              <a:spcAft>
                <a:spcPts val="0"/>
              </a:spcAft>
              <a:buNone/>
            </a:pPr>
            <a:r>
              <a:t/>
            </a:r>
            <a:endParaRPr/>
          </a:p>
          <a:p>
            <a:pPr indent="0" lvl="0" marL="0">
              <a:spcBef>
                <a:spcPts val="0"/>
              </a:spcBef>
              <a:spcAft>
                <a:spcPts val="0"/>
              </a:spcAft>
              <a:buNone/>
            </a:pPr>
            <a:r>
              <a:rPr lang="en"/>
              <a:t>As result letz look at the locomotion.</a:t>
            </a:r>
            <a:endParaRPr/>
          </a:p>
          <a:p>
            <a:pPr indent="0" lvl="0" marL="0">
              <a:spcBef>
                <a:spcPts val="0"/>
              </a:spcBef>
              <a:spcAft>
                <a:spcPts val="0"/>
              </a:spcAft>
              <a:buNone/>
            </a:pPr>
            <a:r>
              <a:rPr lang="en"/>
              <a:t>The controler is able to move at different veloceties.</a:t>
            </a:r>
            <a:endParaRPr/>
          </a:p>
          <a:p>
            <a:pPr indent="0" lvl="0" marL="0">
              <a:spcBef>
                <a:spcPts val="0"/>
              </a:spcBef>
              <a:spcAft>
                <a:spcPts val="0"/>
              </a:spcAft>
              <a:buNone/>
            </a:pPr>
            <a:r>
              <a:t/>
            </a:r>
            <a:endParaRPr/>
          </a:p>
          <a:p>
            <a:pPr indent="0" lvl="0" marL="0">
              <a:spcBef>
                <a:spcPts val="0"/>
              </a:spcBef>
              <a:spcAft>
                <a:spcPts val="0"/>
              </a:spcAft>
              <a:buNone/>
            </a:pPr>
            <a:r>
              <a:rPr lang="en"/>
              <a:t>On the left the lowest. I observed a so called “concertina” gait.</a:t>
            </a:r>
            <a:endParaRPr/>
          </a:p>
          <a:p>
            <a:pPr indent="0" lvl="0" marL="0">
              <a:spcBef>
                <a:spcPts val="0"/>
              </a:spcBef>
              <a:spcAft>
                <a:spcPts val="0"/>
              </a:spcAft>
              <a:buNone/>
            </a:pPr>
            <a:r>
              <a:t/>
            </a:r>
            <a:endParaRPr/>
          </a:p>
          <a:p>
            <a:pPr indent="0" lvl="0" marL="0">
              <a:spcBef>
                <a:spcPts val="0"/>
              </a:spcBef>
              <a:spcAft>
                <a:spcPts val="0"/>
              </a:spcAft>
              <a:buNone/>
            </a:pPr>
            <a:r>
              <a:rPr lang="en"/>
              <a:t>On the right  I observed a typical “Lateral undulation” gait pattern</a:t>
            </a:r>
            <a:endParaRPr/>
          </a:p>
          <a:p>
            <a:pPr indent="0" lvl="0" marL="0">
              <a:spcBef>
                <a:spcPts val="0"/>
              </a:spcBef>
              <a:spcAft>
                <a:spcPts val="0"/>
              </a:spcAft>
              <a:buNone/>
            </a:pPr>
            <a:r>
              <a:t/>
            </a:r>
            <a:endParaRPr/>
          </a:p>
          <a:p>
            <a:pPr indent="0" lvl="0" marL="0">
              <a:spcBef>
                <a:spcPts val="0"/>
              </a:spcBef>
              <a:spcAft>
                <a:spcPts val="0"/>
              </a:spcAft>
              <a:buNone/>
            </a:pPr>
            <a:r>
              <a:rPr lang="en"/>
              <a:t>So as result .. the locomotion works!</a:t>
            </a:r>
            <a:endParaRPr/>
          </a:p>
          <a:p>
            <a:pPr indent="0" lvl="0" marL="0">
              <a:spcBef>
                <a:spcPts val="0"/>
              </a:spcBef>
              <a:spcAft>
                <a:spcPts val="0"/>
              </a:spcAft>
              <a:buNone/>
            </a:pPr>
            <a:r>
              <a:t/>
            </a:r>
            <a:endParaRPr/>
          </a:p>
          <a:p>
            <a:pPr indent="0" lvl="0" marL="0" rtl="0">
              <a:spcBef>
                <a:spcPts val="0"/>
              </a:spcBef>
              <a:spcAft>
                <a:spcPts val="0"/>
              </a:spcAft>
              <a:buNone/>
            </a:pPr>
            <a:r>
              <a:rPr lang="en"/>
              <a:t>Note the policy is able to adapt between different gaits and </a:t>
            </a:r>
            <a:r>
              <a:rPr lang="en"/>
              <a:t>velocities</a:t>
            </a:r>
            <a:r>
              <a:rPr lang="en"/>
              <a:t>.</a:t>
            </a:r>
            <a:endParaRPr/>
          </a:p>
        </p:txBody>
      </p:sp>
      <p:sp>
        <p:nvSpPr>
          <p:cNvPr id="318" name="Google Shape;318;p11: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3db7a512b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Comparison with traditional Equation Controller</a:t>
            </a:r>
            <a:endParaRPr/>
          </a:p>
          <a:p>
            <a:pPr indent="0" lvl="0" marL="0">
              <a:spcBef>
                <a:spcPts val="0"/>
              </a:spcBef>
              <a:spcAft>
                <a:spcPts val="0"/>
              </a:spcAft>
              <a:buClr>
                <a:schemeClr val="dk1"/>
              </a:buClr>
              <a:buSzPts val="1100"/>
              <a:buFont typeface="Arial"/>
              <a:buNone/>
            </a:pPr>
            <a:r>
              <a:rPr lang="en"/>
              <a:t>What about </a:t>
            </a:r>
            <a:r>
              <a:rPr lang="en"/>
              <a:t>power</a:t>
            </a:r>
            <a:r>
              <a:rPr lang="en"/>
              <a:t> </a:t>
            </a:r>
            <a:r>
              <a:rPr lang="en"/>
              <a:t>efficiency</a:t>
            </a:r>
            <a:r>
              <a:rPr lang="en"/>
              <a:t>?</a:t>
            </a:r>
            <a:endParaRPr/>
          </a:p>
          <a:p>
            <a:pPr indent="0" lvl="0" marL="0">
              <a:spcBef>
                <a:spcPts val="0"/>
              </a:spcBef>
              <a:spcAft>
                <a:spcPts val="0"/>
              </a:spcAft>
              <a:buClr>
                <a:schemeClr val="dk1"/>
              </a:buClr>
              <a:buSzPts val="1100"/>
              <a:buFont typeface="Arial"/>
              <a:buNone/>
            </a:pPr>
            <a:r>
              <a:rPr lang="en"/>
              <a:t>I compared the RL controller with a traditional gait controller.</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
              <a:t>I called it the “equation controller”.</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
              <a:t>This </a:t>
            </a:r>
            <a:r>
              <a:rPr lang="en"/>
              <a:t>controller</a:t>
            </a:r>
            <a:r>
              <a:rPr lang="en"/>
              <a:t> takes for different equation parameters as input. (shown in the table)</a:t>
            </a:r>
            <a:endParaRPr/>
          </a:p>
          <a:p>
            <a:pPr indent="0" lvl="0" marL="0">
              <a:spcBef>
                <a:spcPts val="0"/>
              </a:spcBef>
              <a:spcAft>
                <a:spcPts val="0"/>
              </a:spcAft>
              <a:buClr>
                <a:schemeClr val="dk1"/>
              </a:buClr>
              <a:buSzPts val="1100"/>
              <a:buFont typeface="Arial"/>
              <a:buNone/>
            </a:pPr>
            <a:r>
              <a:rPr lang="en"/>
              <a:t>I used a parameter grid search to generate 6480 different movement gaits to obtain power efficient ones.</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
              <a:t>As result, in my simulation environment the RL controller over all outperforms it in </a:t>
            </a:r>
            <a:r>
              <a:rPr lang="en"/>
              <a:t>terms</a:t>
            </a:r>
            <a:r>
              <a:rPr lang="en"/>
              <a:t> of </a:t>
            </a:r>
            <a:r>
              <a:rPr lang="en"/>
              <a:t>energy</a:t>
            </a:r>
            <a:r>
              <a:rPr lang="en"/>
              <a:t> </a:t>
            </a:r>
            <a:r>
              <a:rPr lang="en"/>
              <a:t>efficiency.</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
              <a:t>----</a:t>
            </a:r>
            <a:endParaRPr/>
          </a:p>
          <a:p>
            <a:pPr indent="0" lvl="0" marL="0">
              <a:spcBef>
                <a:spcPts val="0"/>
              </a:spcBef>
              <a:spcAft>
                <a:spcPts val="0"/>
              </a:spcAft>
              <a:buClr>
                <a:schemeClr val="dk1"/>
              </a:buClr>
              <a:buSzPts val="1100"/>
              <a:buFont typeface="Arial"/>
              <a:buNone/>
            </a:pPr>
            <a:r>
              <a:rPr lang="en"/>
              <a:t>For the sake of completeness</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
              <a:t>This scatter plot shows the parameter grid search result of the equation controller.</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
              <a:t>a Cartesian product created 6480 different movement parameter sets.</a:t>
            </a:r>
            <a:endParaRPr/>
          </a:p>
          <a:p>
            <a:pPr indent="0" lvl="0" marL="0">
              <a:spcBef>
                <a:spcPts val="0"/>
              </a:spcBef>
              <a:spcAft>
                <a:spcPts val="0"/>
              </a:spcAft>
              <a:buClr>
                <a:schemeClr val="dk1"/>
              </a:buClr>
              <a:buSzPts val="1100"/>
              <a:buFont typeface="Arial"/>
              <a:buNone/>
            </a:pPr>
            <a:r>
              <a:rPr lang="en"/>
              <a:t>Each data point represents a result in terms of power efficiency and velocity.</a:t>
            </a:r>
            <a:endParaRPr/>
          </a:p>
          <a:p>
            <a:pPr indent="0" lvl="0" marL="0">
              <a:spcBef>
                <a:spcPts val="0"/>
              </a:spcBef>
              <a:spcAft>
                <a:spcPts val="0"/>
              </a:spcAft>
              <a:buClr>
                <a:schemeClr val="dk1"/>
              </a:buClr>
              <a:buSzPts val="1100"/>
              <a:buFont typeface="Arial"/>
              <a:buNone/>
            </a:pPr>
            <a:r>
              <a:rPr lang="en"/>
              <a:t>The lower edge of the point cloud represents the most efficient movement parameters</a:t>
            </a:r>
            <a:endParaRPr/>
          </a:p>
          <a:p>
            <a:pPr indent="0" lvl="0" marL="0">
              <a:spcBef>
                <a:spcPts val="0"/>
              </a:spcBef>
              <a:spcAft>
                <a:spcPts val="0"/>
              </a:spcAft>
              <a:buClr>
                <a:schemeClr val="dk1"/>
              </a:buClr>
              <a:buSzPts val="1100"/>
              <a:buFont typeface="Arial"/>
              <a:buNone/>
            </a:pPr>
            <a:r>
              <a:rPr lang="en"/>
              <a:t>for the equation controller.</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rtl="0">
              <a:spcBef>
                <a:spcPts val="0"/>
              </a:spcBef>
              <a:spcAft>
                <a:spcPts val="0"/>
              </a:spcAft>
              <a:buNone/>
            </a:pPr>
            <a:r>
              <a:rPr lang="en"/>
              <a:t>Trained a range of 0.05-0.25 m/s</a:t>
            </a:r>
            <a:endParaRPr/>
          </a:p>
        </p:txBody>
      </p:sp>
      <p:sp>
        <p:nvSpPr>
          <p:cNvPr id="333" name="Google Shape;333;g3db7a512b7_2_10: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2. Experiment: Autonomous Target Tracking</a:t>
            </a:r>
            <a:endParaRPr/>
          </a:p>
          <a:p>
            <a:pPr indent="0" lvl="0" marL="0">
              <a:spcBef>
                <a:spcPts val="0"/>
              </a:spcBef>
              <a:spcAft>
                <a:spcPts val="0"/>
              </a:spcAft>
              <a:buNone/>
            </a:pPr>
            <a:r>
              <a:t/>
            </a:r>
            <a:endParaRPr/>
          </a:p>
          <a:p>
            <a:pPr indent="0" lvl="0" marL="0">
              <a:spcBef>
                <a:spcPts val="0"/>
              </a:spcBef>
              <a:spcAft>
                <a:spcPts val="0"/>
              </a:spcAft>
              <a:buNone/>
            </a:pPr>
            <a:r>
              <a:rPr lang="en"/>
              <a:t>Ok letzt look at my second experiment.</a:t>
            </a:r>
            <a:endParaRPr/>
          </a:p>
          <a:p>
            <a:pPr indent="0" lvl="0" marL="0">
              <a:spcBef>
                <a:spcPts val="0"/>
              </a:spcBef>
              <a:spcAft>
                <a:spcPts val="0"/>
              </a:spcAft>
              <a:buNone/>
            </a:pPr>
            <a:r>
              <a:t/>
            </a:r>
            <a:endParaRPr/>
          </a:p>
          <a:p>
            <a:pPr indent="0" lvl="0" marL="0">
              <a:spcBef>
                <a:spcPts val="0"/>
              </a:spcBef>
              <a:spcAft>
                <a:spcPts val="0"/>
              </a:spcAft>
              <a:buNone/>
            </a:pPr>
            <a:r>
              <a:rPr lang="en"/>
              <a:t>It has the task of Following a moving target at a certain distance</a:t>
            </a:r>
            <a:endParaRPr/>
          </a:p>
          <a:p>
            <a:pPr indent="0" lvl="0" marL="0">
              <a:spcBef>
                <a:spcPts val="0"/>
              </a:spcBef>
              <a:spcAft>
                <a:spcPts val="0"/>
              </a:spcAft>
              <a:buNone/>
            </a:pPr>
            <a:r>
              <a:t/>
            </a:r>
            <a:endParaRPr/>
          </a:p>
          <a:p>
            <a:pPr indent="0" lvl="0" marL="0">
              <a:spcBef>
                <a:spcPts val="0"/>
              </a:spcBef>
              <a:spcAft>
                <a:spcPts val="0"/>
              </a:spcAft>
              <a:buNone/>
            </a:pPr>
            <a:r>
              <a:rPr lang="en"/>
              <a:t>In this the agent has to learn how to  again use control the joints</a:t>
            </a:r>
            <a:endParaRPr/>
          </a:p>
          <a:p>
            <a:pPr indent="0" lvl="0" marL="0">
              <a:spcBef>
                <a:spcPts val="0"/>
              </a:spcBef>
              <a:spcAft>
                <a:spcPts val="0"/>
              </a:spcAft>
              <a:buNone/>
            </a:pPr>
            <a:r>
              <a:rPr lang="en"/>
              <a:t>Use a head camera for vision and estimate the distance</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344" name="Google Shape;344;p12: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Observation Space and Action Space</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
              <a:t>Again my observation and action space implementation</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
              <a:t>I am using the </a:t>
            </a:r>
            <a:r>
              <a:rPr b="1" lang="en"/>
              <a:t>joint information as before</a:t>
            </a:r>
            <a:r>
              <a:rPr lang="en"/>
              <a:t>.</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
              <a:t>To obtain information of the </a:t>
            </a:r>
            <a:r>
              <a:rPr b="1" lang="en"/>
              <a:t>target position and distance</a:t>
            </a:r>
            <a:r>
              <a:rPr lang="en"/>
              <a:t> i use head camera images.</a:t>
            </a:r>
            <a:endParaRPr/>
          </a:p>
          <a:p>
            <a:pPr indent="0" lvl="0" marL="0">
              <a:spcBef>
                <a:spcPts val="0"/>
              </a:spcBef>
              <a:spcAft>
                <a:spcPts val="0"/>
              </a:spcAft>
              <a:buClr>
                <a:schemeClr val="dk1"/>
              </a:buClr>
              <a:buSzPts val="1100"/>
              <a:buFont typeface="Arial"/>
              <a:buNone/>
            </a:pPr>
            <a:r>
              <a:rPr lang="en"/>
              <a:t>But here I directly feed in raw pixel values.</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rPr lang="en"/>
              <a:t>---</a:t>
            </a:r>
            <a:endParaRPr/>
          </a:p>
          <a:p>
            <a:pPr indent="0" lvl="0" marL="0">
              <a:spcBef>
                <a:spcPts val="0"/>
              </a:spcBef>
              <a:spcAft>
                <a:spcPts val="0"/>
              </a:spcAft>
              <a:buNone/>
            </a:pPr>
            <a:r>
              <a:t/>
            </a:r>
            <a:endParaRPr/>
          </a:p>
          <a:p>
            <a:pPr indent="0" lvl="0" marL="0">
              <a:spcBef>
                <a:spcPts val="0"/>
              </a:spcBef>
              <a:spcAft>
                <a:spcPts val="0"/>
              </a:spcAft>
              <a:buNone/>
            </a:pPr>
            <a:r>
              <a:rPr lang="en"/>
              <a:t>würde da fast alles weg und sagen so quasi wieder dasselbe obs durchs netz und wir kriegen die angles der joints</a:t>
            </a:r>
            <a:endParaRPr/>
          </a:p>
          <a:p>
            <a:pPr indent="0" lvl="0" marL="0">
              <a:spcBef>
                <a:spcPts val="0"/>
              </a:spcBef>
              <a:spcAft>
                <a:spcPts val="0"/>
              </a:spcAft>
              <a:buClr>
                <a:schemeClr val="dk1"/>
              </a:buClr>
              <a:buSzPts val="1100"/>
              <a:buFont typeface="Arial"/>
              <a:buNone/>
            </a:pPr>
            <a:r>
              <a:rPr lang="en"/>
              <a:t>dann sagen aaaaber obs jetzt anders und den cam input da auf ne eigene seite und sagen "das hier plus wie die joints grad liegen etc"</a:t>
            </a:r>
            <a:endParaRPr/>
          </a:p>
        </p:txBody>
      </p:sp>
      <p:sp>
        <p:nvSpPr>
          <p:cNvPr id="352" name="Google Shape;352;p13: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14: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Clr>
                <a:srgbClr val="000000"/>
              </a:buClr>
              <a:buFont typeface="Arial"/>
              <a:buNone/>
            </a:pPr>
            <a:r>
              <a:rPr lang="en">
                <a:latin typeface="Cambria"/>
                <a:ea typeface="Cambria"/>
                <a:cs typeface="Cambria"/>
                <a:sym typeface="Cambria"/>
              </a:rPr>
              <a:t>Reward Function</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0" lvl="0" marL="0" marR="0" rtl="0" algn="l">
              <a:lnSpc>
                <a:spcPct val="100000"/>
              </a:lnSpc>
              <a:spcBef>
                <a:spcPts val="0"/>
              </a:spcBef>
              <a:spcAft>
                <a:spcPts val="0"/>
              </a:spcAft>
              <a:buNone/>
            </a:pPr>
            <a:r>
              <a:rPr lang="en">
                <a:latin typeface="Cambria"/>
                <a:ea typeface="Cambria"/>
                <a:cs typeface="Cambria"/>
                <a:sym typeface="Cambria"/>
              </a:rPr>
              <a:t>The reward is achieved by the change in distance towards the target distance.</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0" lvl="0" marL="0" marR="0" rtl="0" algn="l">
              <a:lnSpc>
                <a:spcPct val="100000"/>
              </a:lnSpc>
              <a:spcBef>
                <a:spcPts val="0"/>
              </a:spcBef>
              <a:spcAft>
                <a:spcPts val="0"/>
              </a:spcAft>
              <a:buNone/>
            </a:pPr>
            <a:r>
              <a:rPr lang="en">
                <a:latin typeface="Cambria"/>
                <a:ea typeface="Cambria"/>
                <a:cs typeface="Cambria"/>
                <a:sym typeface="Cambria"/>
              </a:rPr>
              <a:t>X axes, y axes</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0" lvl="0" marL="0" marR="0" rtl="0" algn="l">
              <a:lnSpc>
                <a:spcPct val="100000"/>
              </a:lnSpc>
              <a:spcBef>
                <a:spcPts val="0"/>
              </a:spcBef>
              <a:spcAft>
                <a:spcPts val="0"/>
              </a:spcAft>
              <a:buNone/>
            </a:pPr>
            <a:r>
              <a:rPr lang="en">
                <a:latin typeface="Cambria"/>
                <a:ea typeface="Cambria"/>
                <a:cs typeface="Cambria"/>
                <a:sym typeface="Cambria"/>
              </a:rPr>
              <a:t>Notice something is missing… I didn’t use any vision information in this reward function. So no rules for keeping facing the target or even to keep it in sight.</a:t>
            </a:r>
            <a:endParaRPr>
              <a:latin typeface="Cambria"/>
              <a:ea typeface="Cambria"/>
              <a:cs typeface="Cambria"/>
              <a:sym typeface="Cambria"/>
            </a:endParaRPr>
          </a:p>
          <a:p>
            <a:pPr indent="0" lvl="0" marL="0" marR="0" rtl="0" algn="l">
              <a:lnSpc>
                <a:spcPct val="100000"/>
              </a:lnSpc>
              <a:spcBef>
                <a:spcPts val="0"/>
              </a:spcBef>
              <a:spcAft>
                <a:spcPts val="0"/>
              </a:spcAft>
              <a:buNone/>
            </a:pPr>
            <a:r>
              <a:rPr lang="en">
                <a:latin typeface="Cambria"/>
                <a:ea typeface="Cambria"/>
                <a:cs typeface="Cambria"/>
                <a:sym typeface="Cambria"/>
              </a:rPr>
              <a:t>So vision information is in observation space but not used as reward. </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0" lvl="0" marL="0" marR="0" rtl="0" algn="l">
              <a:lnSpc>
                <a:spcPct val="100000"/>
              </a:lnSpc>
              <a:spcBef>
                <a:spcPts val="0"/>
              </a:spcBef>
              <a:spcAft>
                <a:spcPts val="0"/>
              </a:spcAft>
              <a:buNone/>
            </a:pPr>
            <a:r>
              <a:rPr lang="en">
                <a:latin typeface="Cambria"/>
                <a:ea typeface="Cambria"/>
                <a:cs typeface="Cambria"/>
                <a:sym typeface="Cambria"/>
              </a:rPr>
              <a:t>-----</a:t>
            </a:r>
            <a:endParaRPr>
              <a:latin typeface="Cambria"/>
              <a:ea typeface="Cambria"/>
              <a:cs typeface="Cambria"/>
              <a:sym typeface="Cambria"/>
            </a:endParaRPr>
          </a:p>
        </p:txBody>
      </p:sp>
      <p:sp>
        <p:nvSpPr>
          <p:cNvPr id="440" name="Google Shape;440;p14: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3db52acc63_0_26: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Cambria"/>
              <a:ea typeface="Cambria"/>
              <a:cs typeface="Cambria"/>
              <a:sym typeface="Cambria"/>
            </a:endParaRPr>
          </a:p>
        </p:txBody>
      </p:sp>
      <p:sp>
        <p:nvSpPr>
          <p:cNvPr id="537" name="Google Shape;537;g3db52acc63_0_26: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Conclusion</a:t>
            </a:r>
            <a:endParaRPr/>
          </a:p>
          <a:p>
            <a:pPr indent="0" lvl="0" marL="0">
              <a:spcBef>
                <a:spcPts val="0"/>
              </a:spcBef>
              <a:spcAft>
                <a:spcPts val="0"/>
              </a:spcAft>
              <a:buNone/>
            </a:pPr>
            <a:r>
              <a:t/>
            </a:r>
            <a:endParaRPr/>
          </a:p>
          <a:p>
            <a:pPr indent="0" lvl="0" marL="0">
              <a:spcBef>
                <a:spcPts val="0"/>
              </a:spcBef>
              <a:spcAft>
                <a:spcPts val="0"/>
              </a:spcAft>
              <a:buNone/>
            </a:pPr>
            <a:r>
              <a:rPr lang="en"/>
              <a:t>I </a:t>
            </a:r>
            <a:r>
              <a:rPr lang="en"/>
              <a:t>successfully</a:t>
            </a:r>
            <a:r>
              <a:rPr lang="en"/>
              <a:t> showed that RL is able to generate autonomous locomotion controllers for snake-like robots.</a:t>
            </a:r>
            <a:endParaRPr/>
          </a:p>
          <a:p>
            <a:pPr indent="0" lvl="0" marL="0">
              <a:spcBef>
                <a:spcPts val="0"/>
              </a:spcBef>
              <a:spcAft>
                <a:spcPts val="0"/>
              </a:spcAft>
              <a:buNone/>
            </a:pPr>
            <a:r>
              <a:rPr lang="en"/>
              <a:t>I developed an environment with a snake robot.</a:t>
            </a:r>
            <a:endParaRPr/>
          </a:p>
          <a:p>
            <a:pPr indent="0" lvl="0" marL="0">
              <a:spcBef>
                <a:spcPts val="0"/>
              </a:spcBef>
              <a:spcAft>
                <a:spcPts val="0"/>
              </a:spcAft>
              <a:buNone/>
            </a:pPr>
            <a:r>
              <a:rPr lang="en"/>
              <a:t>In the </a:t>
            </a:r>
            <a:r>
              <a:rPr b="1" lang="en"/>
              <a:t>first</a:t>
            </a:r>
            <a:r>
              <a:rPr lang="en"/>
              <a:t> experiment I was able to </a:t>
            </a:r>
            <a:r>
              <a:rPr b="1" lang="en"/>
              <a:t>train a agent</a:t>
            </a:r>
            <a:r>
              <a:rPr lang="en"/>
              <a:t> to perform a </a:t>
            </a:r>
            <a:r>
              <a:rPr b="1" lang="en"/>
              <a:t>power efficient </a:t>
            </a:r>
            <a:r>
              <a:rPr lang="en"/>
              <a:t>locomotion at </a:t>
            </a:r>
            <a:r>
              <a:rPr b="1" lang="en"/>
              <a:t>range of </a:t>
            </a:r>
            <a:r>
              <a:rPr b="1" lang="en"/>
              <a:t>velocities</a:t>
            </a:r>
            <a:r>
              <a:rPr lang="en"/>
              <a:t>.</a:t>
            </a:r>
            <a:endParaRPr/>
          </a:p>
          <a:p>
            <a:pPr indent="0" lvl="0" marL="0">
              <a:spcBef>
                <a:spcPts val="0"/>
              </a:spcBef>
              <a:spcAft>
                <a:spcPts val="0"/>
              </a:spcAft>
              <a:buNone/>
            </a:pPr>
            <a:r>
              <a:rPr lang="en"/>
              <a:t>In the </a:t>
            </a:r>
            <a:r>
              <a:rPr b="1" lang="en"/>
              <a:t>second</a:t>
            </a:r>
            <a:r>
              <a:rPr lang="en"/>
              <a:t> experiment I </a:t>
            </a:r>
            <a:r>
              <a:rPr lang="en"/>
              <a:t>successfully</a:t>
            </a:r>
            <a:r>
              <a:rPr lang="en"/>
              <a:t> </a:t>
            </a:r>
            <a:r>
              <a:rPr b="1" lang="en"/>
              <a:t>trained a agent</a:t>
            </a:r>
            <a:r>
              <a:rPr lang="en"/>
              <a:t> to perform a </a:t>
            </a:r>
            <a:r>
              <a:rPr b="1" lang="en"/>
              <a:t>target tracking</a:t>
            </a:r>
            <a:r>
              <a:rPr lang="en"/>
              <a:t> behavior using raw </a:t>
            </a:r>
            <a:r>
              <a:rPr b="1" lang="en"/>
              <a:t>pixel values</a:t>
            </a:r>
            <a:r>
              <a:rPr lang="en"/>
              <a:t>.</a:t>
            </a:r>
            <a:endParaRPr/>
          </a:p>
          <a:p>
            <a:pPr indent="0" lvl="0" marL="0">
              <a:spcBef>
                <a:spcPts val="0"/>
              </a:spcBef>
              <a:spcAft>
                <a:spcPts val="0"/>
              </a:spcAft>
              <a:buNone/>
            </a:pPr>
            <a:r>
              <a:t/>
            </a:r>
            <a:endParaRPr/>
          </a:p>
          <a:p>
            <a:pPr indent="0" lvl="0" marL="0">
              <a:spcBef>
                <a:spcPts val="0"/>
              </a:spcBef>
              <a:spcAft>
                <a:spcPts val="0"/>
              </a:spcAft>
              <a:buNone/>
            </a:pPr>
            <a:r>
              <a:rPr lang="en"/>
              <a:t>Advantages:</a:t>
            </a:r>
            <a:endParaRPr/>
          </a:p>
          <a:p>
            <a:pPr indent="0" lvl="0" marL="0" rtl="0">
              <a:spcBef>
                <a:spcPts val="0"/>
              </a:spcBef>
              <a:spcAft>
                <a:spcPts val="0"/>
              </a:spcAft>
              <a:buNone/>
            </a:pPr>
            <a:r>
              <a:rPr lang="en"/>
              <a:t>Like all ML methods it PPO can be applied on many different problems. Here we have a one algorithm that can create controllers for a </a:t>
            </a:r>
            <a:r>
              <a:rPr lang="en"/>
              <a:t>variety</a:t>
            </a:r>
            <a:r>
              <a:rPr lang="en"/>
              <a:t> of robots.</a:t>
            </a:r>
            <a:endParaRPr/>
          </a:p>
          <a:p>
            <a:pPr indent="0" lvl="0" marL="0" rtl="0">
              <a:spcBef>
                <a:spcPts val="0"/>
              </a:spcBef>
              <a:spcAft>
                <a:spcPts val="0"/>
              </a:spcAft>
              <a:buNone/>
            </a:pPr>
            <a:r>
              <a:rPr lang="en"/>
              <a:t>Directly solves the problem. Means no development for</a:t>
            </a:r>
            <a:r>
              <a:rPr b="1" lang="en"/>
              <a:t> image processing</a:t>
            </a:r>
            <a:r>
              <a:rPr lang="en"/>
              <a:t> or </a:t>
            </a:r>
            <a:r>
              <a:rPr b="1" lang="en"/>
              <a:t>control </a:t>
            </a:r>
            <a:r>
              <a:rPr b="1" lang="en"/>
              <a:t>engineering</a:t>
            </a:r>
            <a:r>
              <a:rPr lang="en"/>
              <a:t> required. Also </a:t>
            </a:r>
            <a:r>
              <a:rPr b="1" lang="en"/>
              <a:t>directly</a:t>
            </a:r>
            <a:r>
              <a:rPr b="1" lang="en"/>
              <a:t> </a:t>
            </a:r>
            <a:r>
              <a:rPr b="1" lang="en"/>
              <a:t>learns</a:t>
            </a:r>
            <a:r>
              <a:rPr b="1" lang="en"/>
              <a:t> the dynamics</a:t>
            </a:r>
            <a:r>
              <a:rPr lang="en"/>
              <a:t> of the environment. </a:t>
            </a:r>
            <a:r>
              <a:rPr lang="en"/>
              <a:t>Requires no previous </a:t>
            </a:r>
            <a:r>
              <a:rPr b="1" lang="en"/>
              <a:t>human knowledge</a:t>
            </a:r>
            <a:endParaRPr b="1"/>
          </a:p>
          <a:p>
            <a:pPr indent="0" lvl="0" marL="0">
              <a:spcBef>
                <a:spcPts val="0"/>
              </a:spcBef>
              <a:spcAft>
                <a:spcPts val="0"/>
              </a:spcAft>
              <a:buNone/>
            </a:pPr>
            <a:r>
              <a:t/>
            </a:r>
            <a:endParaRPr/>
          </a:p>
          <a:p>
            <a:pPr indent="0" lvl="0" marL="0">
              <a:spcBef>
                <a:spcPts val="0"/>
              </a:spcBef>
              <a:spcAft>
                <a:spcPts val="0"/>
              </a:spcAft>
              <a:buNone/>
            </a:pPr>
            <a:r>
              <a:rPr lang="en"/>
              <a:t>Disadvantages:</a:t>
            </a:r>
            <a:endParaRPr/>
          </a:p>
          <a:p>
            <a:pPr indent="0" lvl="0" marL="0">
              <a:spcBef>
                <a:spcPts val="0"/>
              </a:spcBef>
              <a:spcAft>
                <a:spcPts val="0"/>
              </a:spcAft>
              <a:buNone/>
            </a:pPr>
            <a:r>
              <a:rPr lang="en"/>
              <a:t>As Neuronal network the model is difficult to </a:t>
            </a:r>
            <a:r>
              <a:rPr lang="en"/>
              <a:t>interpret</a:t>
            </a:r>
            <a:r>
              <a:rPr lang="en"/>
              <a:t> and its actions hard to predict</a:t>
            </a:r>
            <a:endParaRPr/>
          </a:p>
          <a:p>
            <a:pPr indent="0" lvl="0" marL="0" rtl="0">
              <a:spcBef>
                <a:spcPts val="0"/>
              </a:spcBef>
              <a:spcAft>
                <a:spcPts val="0"/>
              </a:spcAft>
              <a:buNone/>
            </a:pPr>
            <a:r>
              <a:rPr lang="en"/>
              <a:t>Not suitable for safety critical scenarios.</a:t>
            </a:r>
            <a:endParaRPr/>
          </a:p>
          <a:p>
            <a:pPr indent="0" lvl="0" marL="0">
              <a:spcBef>
                <a:spcPts val="0"/>
              </a:spcBef>
              <a:spcAft>
                <a:spcPts val="0"/>
              </a:spcAft>
              <a:buNone/>
            </a:pPr>
            <a:r>
              <a:t/>
            </a:r>
            <a:endParaRPr/>
          </a:p>
          <a:p>
            <a:pPr indent="0" lvl="0" marL="0">
              <a:spcBef>
                <a:spcPts val="0"/>
              </a:spcBef>
              <a:spcAft>
                <a:spcPts val="0"/>
              </a:spcAft>
              <a:buNone/>
            </a:pPr>
            <a:r>
              <a:rPr lang="en"/>
              <a:t>Future work:</a:t>
            </a:r>
            <a:endParaRPr/>
          </a:p>
          <a:p>
            <a:pPr indent="0" lvl="0" marL="0">
              <a:spcBef>
                <a:spcPts val="0"/>
              </a:spcBef>
              <a:spcAft>
                <a:spcPts val="0"/>
              </a:spcAft>
              <a:buNone/>
            </a:pPr>
            <a:r>
              <a:rPr lang="en"/>
              <a:t>Transfer</a:t>
            </a:r>
            <a:endParaRPr/>
          </a:p>
          <a:p>
            <a:pPr indent="0" lvl="0" marL="0">
              <a:spcBef>
                <a:spcPts val="0"/>
              </a:spcBef>
              <a:spcAft>
                <a:spcPts val="0"/>
              </a:spcAft>
              <a:buNone/>
            </a:pPr>
            <a:r>
              <a:rPr lang="en">
                <a:solidFill>
                  <a:schemeClr val="dk1"/>
                </a:solidFill>
              </a:rPr>
              <a:t>A</a:t>
            </a:r>
            <a:r>
              <a:rPr lang="en">
                <a:solidFill>
                  <a:schemeClr val="dk1"/>
                </a:solidFill>
              </a:rPr>
              <a:t> model that could be transferred to a real snake robot.</a:t>
            </a:r>
            <a:endParaRPr/>
          </a:p>
          <a:p>
            <a:pPr indent="0" lvl="0" marL="0">
              <a:spcBef>
                <a:spcPts val="0"/>
              </a:spcBef>
              <a:spcAft>
                <a:spcPts val="0"/>
              </a:spcAft>
              <a:buClr>
                <a:schemeClr val="dk1"/>
              </a:buClr>
              <a:buSzPts val="1100"/>
              <a:buFont typeface="Arial"/>
              <a:buNone/>
            </a:pPr>
            <a:r>
              <a:rPr lang="en"/>
              <a:t>Require</a:t>
            </a:r>
            <a:r>
              <a:rPr lang="en"/>
              <a:t> more realistic robot simulation could be developed and used to train.</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rPr lang="en"/>
              <a:t>3D</a:t>
            </a:r>
            <a:endParaRPr/>
          </a:p>
          <a:p>
            <a:pPr indent="0" lvl="0" marL="0">
              <a:spcBef>
                <a:spcPts val="0"/>
              </a:spcBef>
              <a:spcAft>
                <a:spcPts val="0"/>
              </a:spcAft>
              <a:buNone/>
            </a:pPr>
            <a:r>
              <a:rPr lang="en"/>
              <a:t>Build a 3D model.</a:t>
            </a:r>
            <a:endParaRPr/>
          </a:p>
          <a:p>
            <a:pPr indent="0" lvl="0" marL="0">
              <a:spcBef>
                <a:spcPts val="0"/>
              </a:spcBef>
              <a:spcAft>
                <a:spcPts val="0"/>
              </a:spcAft>
              <a:buNone/>
            </a:pPr>
            <a:r>
              <a:rPr lang="en"/>
              <a:t>Train more challenging scenarios. For example, it could learn to climb poles, to exceed objects or to move on uneven terrain.</a:t>
            </a:r>
            <a:endParaRPr/>
          </a:p>
        </p:txBody>
      </p:sp>
      <p:sp>
        <p:nvSpPr>
          <p:cNvPr id="546" name="Google Shape;546;p17: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3a82954129_0_177: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
        <p:nvSpPr>
          <p:cNvPr id="555" name="Google Shape;555;g3a8295412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3dbbd3a499_4_68: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
        <p:nvSpPr>
          <p:cNvPr id="569" name="Google Shape;569;g3dbbd3a499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3dbbd3a499_12_37: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
        <p:nvSpPr>
          <p:cNvPr id="576" name="Google Shape;576;g3dbbd3a499_1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As introduction</a:t>
            </a:r>
            <a:endParaRPr/>
          </a:p>
          <a:p>
            <a:pPr indent="0" lvl="0" marL="0">
              <a:spcBef>
                <a:spcPts val="0"/>
              </a:spcBef>
              <a:spcAft>
                <a:spcPts val="0"/>
              </a:spcAft>
              <a:buNone/>
            </a:pPr>
            <a:r>
              <a:rPr lang="en"/>
              <a:t>Snake-Like Robots. Advantages Use cases and problems</a:t>
            </a:r>
            <a:endParaRPr/>
          </a:p>
          <a:p>
            <a:pPr indent="0" lvl="0" marL="0">
              <a:spcBef>
                <a:spcPts val="0"/>
              </a:spcBef>
              <a:spcAft>
                <a:spcPts val="0"/>
              </a:spcAft>
              <a:buNone/>
            </a:pPr>
            <a:r>
              <a:t/>
            </a:r>
            <a:endParaRPr/>
          </a:p>
          <a:p>
            <a:pPr indent="0" lvl="0" marL="0">
              <a:spcBef>
                <a:spcPts val="0"/>
              </a:spcBef>
              <a:spcAft>
                <a:spcPts val="0"/>
              </a:spcAft>
              <a:buNone/>
            </a:pPr>
            <a:r>
              <a:rPr lang="en"/>
              <a:t>As Background</a:t>
            </a:r>
            <a:endParaRPr/>
          </a:p>
          <a:p>
            <a:pPr indent="0" lvl="0" marL="0">
              <a:spcBef>
                <a:spcPts val="0"/>
              </a:spcBef>
              <a:spcAft>
                <a:spcPts val="0"/>
              </a:spcAft>
              <a:buNone/>
            </a:pPr>
            <a:r>
              <a:rPr lang="en"/>
              <a:t>RL </a:t>
            </a:r>
            <a:endParaRPr/>
          </a:p>
          <a:p>
            <a:pPr indent="0" lvl="0" marL="0">
              <a:spcBef>
                <a:spcPts val="0"/>
              </a:spcBef>
              <a:spcAft>
                <a:spcPts val="0"/>
              </a:spcAft>
              <a:buNone/>
            </a:pPr>
            <a:r>
              <a:t/>
            </a:r>
            <a:endParaRPr/>
          </a:p>
          <a:p>
            <a:pPr indent="0" lvl="0" marL="0">
              <a:spcBef>
                <a:spcPts val="0"/>
              </a:spcBef>
              <a:spcAft>
                <a:spcPts val="0"/>
              </a:spcAft>
              <a:buNone/>
            </a:pPr>
            <a:r>
              <a:rPr lang="en"/>
              <a:t>Simulation Environment and the Robot Model… as you already see on the right.</a:t>
            </a:r>
            <a:endParaRPr/>
          </a:p>
          <a:p>
            <a:pPr indent="0" lvl="0" marL="0">
              <a:spcBef>
                <a:spcPts val="0"/>
              </a:spcBef>
              <a:spcAft>
                <a:spcPts val="0"/>
              </a:spcAft>
              <a:buNone/>
            </a:pPr>
            <a:r>
              <a:rPr lang="en"/>
              <a:t>Serves as the RL environment for the following two experiments.</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Sum up in the conclusion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56" name="Google Shape;56;p2: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3dbbd3a499_4_0: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
        <p:nvSpPr>
          <p:cNvPr id="588" name="Google Shape;588;g3dbbd3a49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PPO is based on </a:t>
            </a:r>
            <a:r>
              <a:rPr lang="en">
                <a:solidFill>
                  <a:schemeClr val="dk1"/>
                </a:solidFill>
              </a:rPr>
              <a:t>Policy gradient methods.</a:t>
            </a:r>
            <a:endParaRPr/>
          </a:p>
          <a:p>
            <a:pPr indent="0" lvl="0" marL="0" rtl="0">
              <a:spcBef>
                <a:spcPts val="0"/>
              </a:spcBef>
              <a:spcAft>
                <a:spcPts val="0"/>
              </a:spcAft>
              <a:buNone/>
            </a:pPr>
            <a:r>
              <a:rPr lang="en"/>
              <a:t>These </a:t>
            </a:r>
            <a:r>
              <a:rPr lang="en"/>
              <a:t>are offered recent breakthroughs for control of 3D locomotion.</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a:t>
            </a:r>
            <a:endParaRPr/>
          </a:p>
          <a:p>
            <a:pPr indent="0" lvl="0" marL="0" rtl="0">
              <a:spcBef>
                <a:spcPts val="0"/>
              </a:spcBef>
              <a:spcAft>
                <a:spcPts val="0"/>
              </a:spcAft>
              <a:buClr>
                <a:schemeClr val="dk1"/>
              </a:buClr>
              <a:buSzPts val="1100"/>
              <a:buFont typeface="Arial"/>
              <a:buNone/>
            </a:pPr>
            <a:r>
              <a:rPr lang="en">
                <a:solidFill>
                  <a:schemeClr val="dk1"/>
                </a:solidFill>
              </a:rPr>
              <a:t>Policy gradient methods have a mein problem in estimation the step size of a policy update.</a:t>
            </a:r>
            <a:endParaRPr/>
          </a:p>
          <a:p>
            <a:pPr indent="0" lvl="0" marL="0" rtl="0">
              <a:spcBef>
                <a:spcPts val="0"/>
              </a:spcBef>
              <a:spcAft>
                <a:spcPts val="0"/>
              </a:spcAft>
              <a:buNone/>
            </a:pPr>
            <a:r>
              <a:rPr lang="en"/>
              <a:t>Previous</a:t>
            </a:r>
            <a:r>
              <a:rPr lang="en"/>
              <a:t> approaches try to calculate the step size. </a:t>
            </a:r>
            <a:endParaRPr/>
          </a:p>
          <a:p>
            <a:pPr indent="0" lvl="0" marL="0" rtl="0">
              <a:spcBef>
                <a:spcPts val="0"/>
              </a:spcBef>
              <a:spcAft>
                <a:spcPts val="0"/>
              </a:spcAft>
              <a:buNone/>
            </a:pPr>
            <a:r>
              <a:rPr lang="en"/>
              <a:t>This approach solves the problem with the step size by directly constraining it.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The policy is trained to increase the likelihood of actions that give high reward.</a:t>
            </a:r>
            <a:endParaRPr/>
          </a:p>
          <a:p>
            <a:pPr indent="0" lvl="0" marL="0" rtl="0">
              <a:spcBef>
                <a:spcPts val="0"/>
              </a:spcBef>
              <a:spcAft>
                <a:spcPts val="0"/>
              </a:spcAft>
              <a:buNone/>
            </a:pPr>
            <a:r>
              <a:t/>
            </a:r>
            <a:endParaRPr/>
          </a:p>
          <a:p>
            <a:pPr indent="0" lvl="0" marL="0">
              <a:spcBef>
                <a:spcPts val="0"/>
              </a:spcBef>
              <a:spcAft>
                <a:spcPts val="0"/>
              </a:spcAft>
              <a:buNone/>
            </a:pPr>
            <a:r>
              <a:rPr lang="en"/>
              <a:t>It handles continues action and state space. In the </a:t>
            </a:r>
            <a:r>
              <a:rPr lang="en"/>
              <a:t>Experiments</a:t>
            </a:r>
            <a:r>
              <a:rPr lang="en"/>
              <a:t> of Jon schulman at Open AI it achieved the best performance in those continues control tasks.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6: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a:spcBef>
                <a:spcPts val="0"/>
              </a:spcBef>
              <a:spcAft>
                <a:spcPts val="0"/>
              </a:spcAft>
              <a:buNone/>
            </a:pPr>
            <a:r>
              <a:rPr lang="en">
                <a:solidFill>
                  <a:schemeClr val="dk1"/>
                </a:solidFill>
                <a:highlight>
                  <a:srgbClr val="FFFFFF"/>
                </a:highlight>
              </a:rPr>
              <a:t>PPO: Have some benefits of trust region policy optimization (TRPO), but they are much simpler to implement, more general, and have better sample complexity (empirically)</a:t>
            </a:r>
            <a:endParaRPr>
              <a:solidFill>
                <a:schemeClr val="dk1"/>
              </a:solidFill>
              <a:highlight>
                <a:srgbClr val="FFFFFF"/>
              </a:highlight>
            </a:endParaRPr>
          </a:p>
          <a:p>
            <a:pPr indent="0" lvl="0" marL="0">
              <a:spcBef>
                <a:spcPts val="0"/>
              </a:spcBef>
              <a:spcAft>
                <a:spcPts val="0"/>
              </a:spcAft>
              <a:buNone/>
            </a:pPr>
            <a:r>
              <a:rPr lang="en">
                <a:solidFill>
                  <a:schemeClr val="dk1"/>
                </a:solidFill>
                <a:highlight>
                  <a:srgbClr val="FFFFFF"/>
                </a:highlight>
              </a:rPr>
              <a:t>PPO outperforms other online policy gradient methods,</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overall strikes a favorable balance between sample complexity, simplicity, and wall-time</a:t>
            </a:r>
            <a:endParaRPr>
              <a:solidFill>
                <a:schemeClr val="dk1"/>
              </a:solidFill>
              <a:highlight>
                <a:srgbClr val="FFFFFF"/>
              </a:highlight>
            </a:endParaRPr>
          </a:p>
          <a:p>
            <a:pPr indent="0" lvl="0" marL="0" rt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How to solve the problem of too large policy updates?</a:t>
            </a:r>
            <a:endParaRPr/>
          </a:p>
          <a:p>
            <a:pPr indent="0" lvl="0" marL="0" rtl="0">
              <a:spcBef>
                <a:spcPts val="0"/>
              </a:spcBef>
              <a:spcAft>
                <a:spcPts val="0"/>
              </a:spcAft>
              <a:buNone/>
            </a:pPr>
            <a:r>
              <a:t/>
            </a:r>
            <a:endParaRPr/>
          </a:p>
          <a:p>
            <a:pPr indent="0" lvl="0" marL="0" rtl="0">
              <a:spcBef>
                <a:spcPts val="0"/>
              </a:spcBef>
              <a:spcAft>
                <a:spcPts val="0"/>
              </a:spcAft>
              <a:buNone/>
            </a:pPr>
            <a:r>
              <a:rPr lang="en"/>
              <a:t>Clipped Surrogate Objective</a:t>
            </a:r>
            <a:endParaRPr/>
          </a:p>
          <a:p>
            <a:pPr indent="0" lvl="0" marL="0" rtl="0">
              <a:spcBef>
                <a:spcPts val="0"/>
              </a:spcBef>
              <a:spcAft>
                <a:spcPts val="0"/>
              </a:spcAft>
              <a:buNone/>
            </a:pPr>
            <a:r>
              <a:t/>
            </a:r>
            <a:endParaRPr/>
          </a:p>
          <a:p>
            <a:pPr indent="0" lvl="0" marL="0" rtl="0">
              <a:spcBef>
                <a:spcPts val="0"/>
              </a:spcBef>
              <a:spcAft>
                <a:spcPts val="0"/>
              </a:spcAft>
              <a:buNone/>
            </a:pPr>
            <a:r>
              <a:rPr lang="en"/>
              <a:t>The clip function component clip(value, min, max) of L CLIP (θ) is responsible to limit the update of the policy. </a:t>
            </a:r>
            <a:endParaRPr/>
          </a:p>
          <a:p>
            <a:pPr indent="0" lvl="0" marL="0" rtl="0">
              <a:spcBef>
                <a:spcPts val="0"/>
              </a:spcBef>
              <a:spcAft>
                <a:spcPts val="0"/>
              </a:spcAft>
              <a:buNone/>
            </a:pPr>
            <a:r>
              <a:rPr lang="en"/>
              <a:t>This is special in PPO (clip)</a:t>
            </a:r>
            <a:endParaRPr/>
          </a:p>
          <a:p>
            <a:pPr indent="0" lvl="0" marL="0" rtl="0">
              <a:spcBef>
                <a:spcPts val="0"/>
              </a:spcBef>
              <a:spcAft>
                <a:spcPts val="0"/>
              </a:spcAft>
              <a:buNone/>
            </a:pPr>
            <a:r>
              <a:rPr lang="en"/>
              <a:t>Instead of trying to find the right amount for a step size, it directly limits it by defining a minimum and maximum value.</a:t>
            </a:r>
            <a:endParaRPr/>
          </a:p>
          <a:p>
            <a:pPr indent="0" lvl="0" marL="0" rtl="0">
              <a:spcBef>
                <a:spcPts val="0"/>
              </a:spcBef>
              <a:spcAft>
                <a:spcPts val="0"/>
              </a:spcAft>
              <a:buNone/>
            </a:pPr>
            <a:r>
              <a:t/>
            </a:r>
            <a:endParaRPr/>
          </a:p>
          <a:p>
            <a:pPr indent="0" lvl="0" marL="0" rtl="0">
              <a:spcBef>
                <a:spcPts val="0"/>
              </a:spcBef>
              <a:spcAft>
                <a:spcPts val="0"/>
              </a:spcAft>
              <a:buNone/>
            </a:pPr>
            <a:r>
              <a:rPr lang="en"/>
              <a:t>A_t represents an estimation of how good an action was in a state compared to the average of all actions in that state.</a:t>
            </a:r>
            <a:endParaRPr/>
          </a:p>
          <a:p>
            <a:pPr indent="0" lvl="0" marL="0">
              <a:spcBef>
                <a:spcPts val="0"/>
              </a:spcBef>
              <a:spcAft>
                <a:spcPts val="0"/>
              </a:spcAft>
              <a:buNone/>
            </a:pPr>
            <a:r>
              <a:t/>
            </a:r>
            <a:endParaRPr/>
          </a:p>
          <a:p>
            <a:pPr indent="0" lvl="0" marL="0">
              <a:spcBef>
                <a:spcPts val="0"/>
              </a:spcBef>
              <a:spcAft>
                <a:spcPts val="0"/>
              </a:spcAft>
              <a:buNone/>
            </a:pPr>
            <a:r>
              <a:rPr lang="en"/>
              <a:t>----</a:t>
            </a:r>
            <a:endParaRPr/>
          </a:p>
          <a:p>
            <a:pPr indent="0" lvl="0" marL="0">
              <a:spcBef>
                <a:spcPts val="0"/>
              </a:spcBef>
              <a:spcAft>
                <a:spcPts val="0"/>
              </a:spcAft>
              <a:buNone/>
            </a:pPr>
            <a:r>
              <a:rPr lang="en"/>
              <a:t>^A_t is an estimator of the advantage function at t.</a:t>
            </a:r>
            <a:endParaRPr/>
          </a:p>
          <a:p>
            <a:pPr indent="0" lvl="0" marL="0">
              <a:spcBef>
                <a:spcPts val="0"/>
              </a:spcBef>
              <a:spcAft>
                <a:spcPts val="0"/>
              </a:spcAft>
              <a:buNone/>
            </a:pPr>
            <a:r>
              <a:t/>
            </a:r>
            <a:endParaRPr/>
          </a:p>
          <a:p>
            <a:pPr indent="0" lvl="0" marL="0">
              <a:spcBef>
                <a:spcPts val="0"/>
              </a:spcBef>
              <a:spcAft>
                <a:spcPts val="0"/>
              </a:spcAft>
              <a:buNone/>
            </a:pPr>
            <a:r>
              <a:rPr lang="en"/>
              <a:t>GAE tackles “credit assignment problem”. The ...</a:t>
            </a:r>
            <a:endParaRPr/>
          </a:p>
          <a:p>
            <a:pPr indent="0" lvl="0" marL="0">
              <a:spcBef>
                <a:spcPts val="0"/>
              </a:spcBef>
              <a:spcAft>
                <a:spcPts val="0"/>
              </a:spcAft>
              <a:buNone/>
            </a:pPr>
            <a:r>
              <a:t/>
            </a:r>
            <a:endParaRPr/>
          </a:p>
          <a:p>
            <a:pPr indent="0" lvl="0" marL="0">
              <a:spcBef>
                <a:spcPts val="0"/>
              </a:spcBef>
              <a:spcAft>
                <a:spcPts val="0"/>
              </a:spcAft>
              <a:buNone/>
            </a:pPr>
            <a:r>
              <a:rPr lang="en"/>
              <a:t>Even implements a Actor-Critic structure with value </a:t>
            </a:r>
            <a:r>
              <a:rPr lang="en"/>
              <a:t>function</a:t>
            </a:r>
            <a:r>
              <a:rPr lang="en"/>
              <a:t> approximation.</a:t>
            </a:r>
            <a:endParaRPr/>
          </a:p>
          <a:p>
            <a:pPr indent="0" lvl="0" mar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https://towardsdatascience.com/introduction-to-various-reinforcement-learning-algorithms-part-ii-trpo-ppo-87f2c5919bb9</a:t>
            </a:r>
            <a:endParaRPr/>
          </a:p>
          <a:p>
            <a:pPr indent="0" lvl="0" marL="0" rtl="0">
              <a:spcBef>
                <a:spcPts val="0"/>
              </a:spcBef>
              <a:spcAft>
                <a:spcPts val="0"/>
              </a:spcAft>
              <a:buNone/>
            </a:pPr>
            <a:r>
              <a:t/>
            </a:r>
            <a:endParaRPr/>
          </a:p>
        </p:txBody>
      </p:sp>
      <p:sp>
        <p:nvSpPr>
          <p:cNvPr id="603" name="Google Shape;603;p6: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3dbbd3a499_4_26: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a:spcBef>
                <a:spcPts val="0"/>
              </a:spcBef>
              <a:spcAft>
                <a:spcPts val="0"/>
              </a:spcAft>
              <a:buNone/>
            </a:pPr>
            <a:r>
              <a:rPr lang="en">
                <a:solidFill>
                  <a:schemeClr val="dk1"/>
                </a:solidFill>
                <a:highlight>
                  <a:srgbClr val="FFFFFF"/>
                </a:highlight>
              </a:rPr>
              <a:t>We’ve previously detailed a variant of PPO that uses an adaptive KL penalty to control the change of the policy at each iteration. The new variant uses a novel objective function not typically found in other algorithms:</a:t>
            </a:r>
            <a:endParaRPr>
              <a:solidFill>
                <a:schemeClr val="dk1"/>
              </a:solidFill>
              <a:highlight>
                <a:srgbClr val="FFFFFF"/>
              </a:highlight>
            </a:endParaRPr>
          </a:p>
          <a:p>
            <a:pPr indent="0" lvl="0" marL="0">
              <a:spcBef>
                <a:spcPts val="0"/>
              </a:spcBef>
              <a:spcAft>
                <a:spcPts val="0"/>
              </a:spcAft>
              <a:buNone/>
            </a:pPr>
            <a:r>
              <a:t/>
            </a:r>
            <a:endParaRPr>
              <a:solidFill>
                <a:schemeClr val="dk1"/>
              </a:solidFill>
              <a:highlight>
                <a:srgbClr val="FFFFFF"/>
              </a:highlight>
            </a:endParaRPr>
          </a:p>
          <a:p>
            <a:pPr indent="0" lvl="0" marL="0">
              <a:spcBef>
                <a:spcPts val="0"/>
              </a:spcBef>
              <a:spcAft>
                <a:spcPts val="0"/>
              </a:spcAft>
              <a:buNone/>
            </a:pPr>
            <a:r>
              <a:t/>
            </a:r>
            <a:endParaRPr>
              <a:solidFill>
                <a:schemeClr val="dk1"/>
              </a:solidFill>
              <a:highlight>
                <a:srgbClr val="FFFFFF"/>
              </a:highlight>
            </a:endParaRPr>
          </a:p>
          <a:p>
            <a:pPr indent="0" lvl="0" marL="0">
              <a:spcBef>
                <a:spcPts val="0"/>
              </a:spcBef>
              <a:spcAft>
                <a:spcPts val="0"/>
              </a:spcAft>
              <a:buNone/>
            </a:pPr>
            <a:r>
              <a:t/>
            </a:r>
            <a:endParaRPr>
              <a:solidFill>
                <a:schemeClr val="dk1"/>
              </a:solidFill>
              <a:highlight>
                <a:srgbClr val="FFFFFF"/>
              </a:highlight>
            </a:endParaRPr>
          </a:p>
          <a:p>
            <a:pPr indent="0" lvl="0" marL="0">
              <a:spcBef>
                <a:spcPts val="0"/>
              </a:spcBef>
              <a:spcAft>
                <a:spcPts val="0"/>
              </a:spcAft>
              <a:buNone/>
            </a:pPr>
            <a:r>
              <a:t/>
            </a:r>
            <a:endParaRPr>
              <a:solidFill>
                <a:schemeClr val="dk1"/>
              </a:solidFill>
              <a:highlight>
                <a:srgbClr val="FFFFFF"/>
              </a:highlight>
            </a:endParaRPr>
          </a:p>
          <a:p>
            <a:pPr indent="0" lvl="0" marL="0">
              <a:spcBef>
                <a:spcPts val="0"/>
              </a:spcBef>
              <a:spcAft>
                <a:spcPts val="0"/>
              </a:spcAft>
              <a:buNone/>
            </a:pPr>
            <a:r>
              <a:rPr lang="en">
                <a:solidFill>
                  <a:schemeClr val="dk1"/>
                </a:solidFill>
                <a:highlight>
                  <a:srgbClr val="FFFFFF"/>
                </a:highlight>
              </a:rPr>
              <a:t>Policy Gradients Methods:</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But getting good results via policy gradient methods is challenging because they are sensitive to the choice of stepsize — too small, and progress is hopelessly slow; too large and the signal is overwhelmed by the noise, or one might see catastrophic drops in performance. They also often have very poor sample efficiency, taking millions (or billions) of timesteps to learn simple tasks.</a:t>
            </a:r>
            <a:endParaRPr>
              <a:solidFill>
                <a:schemeClr val="dk1"/>
              </a:solidFill>
              <a:highlight>
                <a:srgbClr val="FFFFFF"/>
              </a:highlight>
            </a:endParaRPr>
          </a:p>
        </p:txBody>
      </p:sp>
      <p:sp>
        <p:nvSpPr>
          <p:cNvPr id="621" name="Google Shape;621;g3dbbd3a499_4_26: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3dbbd3a499_12_502: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None/>
            </a:pPr>
            <a:r>
              <a:rPr i="0" lang="en" u="none" cap="none" strike="noStrike">
                <a:solidFill>
                  <a:srgbClr val="000000"/>
                </a:solidFill>
              </a:rPr>
              <a:t>just training to reach the most efficient locomotion doesn't work. The snake would learn to not move at all.</a:t>
            </a:r>
            <a:endParaRPr i="0" u="none" cap="none" strike="noStrike">
              <a:solidFill>
                <a:srgbClr val="000000"/>
              </a:solidFil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TODO how power measured</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TODO üben des gut zu erklären!</a:t>
            </a:r>
            <a:endParaRPr/>
          </a:p>
          <a:p>
            <a:pPr indent="0" lvl="0" marL="0" marR="0" rtl="0" algn="l">
              <a:lnSpc>
                <a:spcPct val="100000"/>
              </a:lnSpc>
              <a:spcBef>
                <a:spcPts val="0"/>
              </a:spcBef>
              <a:spcAft>
                <a:spcPts val="0"/>
              </a:spcAft>
              <a:buNone/>
            </a:pPr>
            <a:r>
              <a:rPr lang="en"/>
              <a:t>Bla hier gut …, da target velocity, da weniger power used…</a:t>
            </a:r>
            <a:endParaRPr/>
          </a:p>
        </p:txBody>
      </p:sp>
      <p:sp>
        <p:nvSpPr>
          <p:cNvPr id="629" name="Google Shape;629;g3dbbd3a499_12_502: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3dbbd3a499_12_514: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
        <p:nvSpPr>
          <p:cNvPr id="642" name="Google Shape;642;g3dbbd3a499_1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3dbbd3a499_4_106: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
        <p:nvSpPr>
          <p:cNvPr id="651" name="Google Shape;651;g3dbbd3a499_4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3dbbd3a499_4_15: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
        <p:nvSpPr>
          <p:cNvPr id="661" name="Google Shape;661;g3dbbd3a499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3dbbd3a499_12_601: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Cambria"/>
              <a:ea typeface="Cambria"/>
              <a:cs typeface="Cambria"/>
              <a:sym typeface="Cambria"/>
            </a:endParaRPr>
          </a:p>
        </p:txBody>
      </p:sp>
      <p:sp>
        <p:nvSpPr>
          <p:cNvPr id="670" name="Google Shape;670;g3dbbd3a499_12_601: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p15: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Letz </a:t>
            </a:r>
            <a:r>
              <a:rPr lang="en">
                <a:latin typeface="Cambria"/>
                <a:ea typeface="Cambria"/>
                <a:cs typeface="Cambria"/>
                <a:sym typeface="Cambria"/>
              </a:rPr>
              <a:t>evaluate</a:t>
            </a:r>
            <a:r>
              <a:rPr lang="en">
                <a:latin typeface="Cambria"/>
                <a:ea typeface="Cambria"/>
                <a:cs typeface="Cambria"/>
                <a:sym typeface="Cambria"/>
              </a:rPr>
              <a:t> the </a:t>
            </a:r>
            <a:r>
              <a:rPr lang="en">
                <a:latin typeface="Cambria"/>
                <a:ea typeface="Cambria"/>
                <a:cs typeface="Cambria"/>
                <a:sym typeface="Cambria"/>
              </a:rPr>
              <a:t>controller</a:t>
            </a:r>
            <a:r>
              <a:rPr lang="en">
                <a:latin typeface="Cambria"/>
                <a:ea typeface="Cambria"/>
                <a:cs typeface="Cambria"/>
                <a:sym typeface="Cambria"/>
              </a:rPr>
              <a:t> on different tracks.</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On the tob the </a:t>
            </a:r>
            <a:r>
              <a:rPr b="1" lang="en">
                <a:latin typeface="Cambria"/>
                <a:ea typeface="Cambria"/>
                <a:cs typeface="Cambria"/>
                <a:sym typeface="Cambria"/>
              </a:rPr>
              <a:t>movement of the snake</a:t>
            </a:r>
            <a:r>
              <a:rPr lang="en">
                <a:latin typeface="Cambria"/>
                <a:ea typeface="Cambria"/>
                <a:cs typeface="Cambria"/>
                <a:sym typeface="Cambria"/>
              </a:rPr>
              <a:t>.</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X axes the traveled way.</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Here it is a straight line.</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Green is the head position of every time step</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At the bottom the </a:t>
            </a:r>
            <a:r>
              <a:rPr b="1" lang="en">
                <a:latin typeface="Cambria"/>
                <a:ea typeface="Cambria"/>
                <a:cs typeface="Cambria"/>
                <a:sym typeface="Cambria"/>
              </a:rPr>
              <a:t>distance to the target</a:t>
            </a:r>
            <a:r>
              <a:rPr lang="en">
                <a:latin typeface="Cambria"/>
                <a:ea typeface="Cambria"/>
                <a:cs typeface="Cambria"/>
                <a:sym typeface="Cambria"/>
              </a:rPr>
              <a:t>.</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It is </a:t>
            </a:r>
            <a:r>
              <a:rPr lang="en">
                <a:latin typeface="Cambria"/>
                <a:ea typeface="Cambria"/>
                <a:cs typeface="Cambria"/>
                <a:sym typeface="Cambria"/>
              </a:rPr>
              <a:t>able</a:t>
            </a:r>
            <a:r>
              <a:rPr lang="en">
                <a:latin typeface="Cambria"/>
                <a:ea typeface="Cambria"/>
                <a:cs typeface="Cambria"/>
                <a:sym typeface="Cambria"/>
              </a:rPr>
              <a:t> to keep the </a:t>
            </a:r>
            <a:r>
              <a:rPr lang="en">
                <a:latin typeface="Cambria"/>
                <a:ea typeface="Cambria"/>
                <a:cs typeface="Cambria"/>
                <a:sym typeface="Cambria"/>
              </a:rPr>
              <a:t>distance</a:t>
            </a:r>
            <a:r>
              <a:rPr lang="en">
                <a:latin typeface="Cambria"/>
                <a:ea typeface="Cambria"/>
                <a:cs typeface="Cambria"/>
                <a:sym typeface="Cambria"/>
              </a:rPr>
              <a:t> in a reasonable distance.</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ordentlich erklären</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genau die stelle der erste grapherklärung paar mal üben auf jeden fall</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p:txBody>
      </p:sp>
      <p:sp>
        <p:nvSpPr>
          <p:cNvPr id="683" name="Google Shape;683;p15: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3db52acc63_0_39: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Cambria"/>
              <a:ea typeface="Cambria"/>
              <a:cs typeface="Cambria"/>
              <a:sym typeface="Cambria"/>
            </a:endParaRPr>
          </a:p>
        </p:txBody>
      </p:sp>
      <p:sp>
        <p:nvSpPr>
          <p:cNvPr id="697" name="Google Shape;697;g3db52acc63_0_39: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Snake-Like Robots </a:t>
            </a:r>
            <a:endParaRPr/>
          </a:p>
          <a:p>
            <a:pPr indent="0" lvl="0" marL="0">
              <a:spcBef>
                <a:spcPts val="0"/>
              </a:spcBef>
              <a:spcAft>
                <a:spcPts val="0"/>
              </a:spcAft>
              <a:buNone/>
            </a:pPr>
            <a:r>
              <a:t/>
            </a:r>
            <a:endParaRPr/>
          </a:p>
          <a:p>
            <a:pPr indent="0" lvl="0" marL="0">
              <a:spcBef>
                <a:spcPts val="0"/>
              </a:spcBef>
              <a:spcAft>
                <a:spcPts val="0"/>
              </a:spcAft>
              <a:buNone/>
            </a:pPr>
            <a:r>
              <a:rPr lang="en"/>
              <a:t>Due to their body shape </a:t>
            </a:r>
            <a:r>
              <a:rPr lang="en"/>
              <a:t>highly</a:t>
            </a:r>
            <a:r>
              <a:rPr lang="en"/>
              <a:t> flexible which enables them to move in different environments</a:t>
            </a:r>
            <a:endParaRPr/>
          </a:p>
          <a:p>
            <a:pPr indent="0" lvl="0" marL="0" rtl="0">
              <a:spcBef>
                <a:spcPts val="0"/>
              </a:spcBef>
              <a:spcAft>
                <a:spcPts val="0"/>
              </a:spcAft>
              <a:buClr>
                <a:srgbClr val="000000"/>
              </a:buClr>
              <a:buSzPts val="1100"/>
              <a:buFont typeface="Arial"/>
              <a:buNone/>
            </a:pPr>
            <a:r>
              <a:rPr lang="en"/>
              <a:t>Advantage: mobility in unknown and challenging environments</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en"/>
              <a:t>Mobility</a:t>
            </a:r>
            <a:endParaRPr/>
          </a:p>
          <a:p>
            <a:pPr indent="0" lvl="0" marL="0">
              <a:spcBef>
                <a:spcPts val="0"/>
              </a:spcBef>
              <a:spcAft>
                <a:spcPts val="0"/>
              </a:spcAft>
              <a:buClr>
                <a:schemeClr val="dk1"/>
              </a:buClr>
              <a:buSzPts val="1100"/>
              <a:buFont typeface="Arial"/>
              <a:buNone/>
            </a:pPr>
            <a:r>
              <a:rPr lang="en"/>
              <a:t>Swim</a:t>
            </a:r>
            <a:endParaRPr/>
          </a:p>
          <a:p>
            <a:pPr indent="0" lvl="0" marL="0">
              <a:spcBef>
                <a:spcPts val="0"/>
              </a:spcBef>
              <a:spcAft>
                <a:spcPts val="0"/>
              </a:spcAft>
              <a:buClr>
                <a:schemeClr val="dk1"/>
              </a:buClr>
              <a:buSzPts val="1100"/>
              <a:buFont typeface="Arial"/>
              <a:buNone/>
            </a:pPr>
            <a:r>
              <a:rPr lang="en"/>
              <a:t>Climb</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a:t>
            </a:r>
            <a:endParaRPr/>
          </a:p>
          <a:p>
            <a:pPr indent="0" lvl="0" marL="0">
              <a:spcBef>
                <a:spcPts val="0"/>
              </a:spcBef>
              <a:spcAft>
                <a:spcPts val="0"/>
              </a:spcAft>
              <a:buNone/>
            </a:pPr>
            <a:r>
              <a:rPr lang="en" u="sng">
                <a:solidFill>
                  <a:schemeClr val="hlink"/>
                </a:solidFill>
                <a:hlinkClick r:id="rId2"/>
              </a:rPr>
              <a:t>https://www.titech.ac.jp/english/research/stories/shigeo_hirose.html</a:t>
            </a:r>
            <a:endParaRPr/>
          </a:p>
          <a:p>
            <a:pPr indent="0" lvl="0" marL="0">
              <a:spcBef>
                <a:spcPts val="0"/>
              </a:spcBef>
              <a:spcAft>
                <a:spcPts val="0"/>
              </a:spcAft>
              <a:buNone/>
            </a:pPr>
            <a:r>
              <a:t/>
            </a:r>
            <a:endParaRPr/>
          </a:p>
          <a:p>
            <a:pPr indent="0" lvl="0" marL="0">
              <a:spcBef>
                <a:spcPts val="0"/>
              </a:spcBef>
              <a:spcAft>
                <a:spcPts val="0"/>
              </a:spcAft>
              <a:buNone/>
            </a:pPr>
            <a:r>
              <a:rPr lang="en"/>
              <a:t>Uncle Sam is a mobile snake inspired camera platform</a:t>
            </a:r>
            <a:endParaRPr/>
          </a:p>
          <a:p>
            <a:pPr indent="0" lvl="0" marL="0">
              <a:spcBef>
                <a:spcPts val="0"/>
              </a:spcBef>
              <a:spcAft>
                <a:spcPts val="0"/>
              </a:spcAft>
              <a:buNone/>
            </a:pPr>
            <a:r>
              <a:rPr lang="en"/>
              <a:t>https://www.artstation.com/artwork/woVXg</a:t>
            </a:r>
            <a:endParaRPr/>
          </a:p>
        </p:txBody>
      </p:sp>
      <p:sp>
        <p:nvSpPr>
          <p:cNvPr id="64" name="Google Shape;64;p3: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3db52acc63_0_52: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Cambria"/>
              <a:ea typeface="Cambria"/>
              <a:cs typeface="Cambria"/>
              <a:sym typeface="Cambria"/>
            </a:endParaRPr>
          </a:p>
        </p:txBody>
      </p:sp>
      <p:sp>
        <p:nvSpPr>
          <p:cNvPr id="710" name="Google Shape;710;g3db52acc63_0_52: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3db52acc63_0_1: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None/>
            </a:pPr>
            <a:r>
              <a:rPr lang="en">
                <a:latin typeface="Cambria"/>
                <a:ea typeface="Cambria"/>
                <a:cs typeface="Cambria"/>
                <a:sym typeface="Cambria"/>
              </a:rPr>
              <a:t>No need for image processing. No need for defining a gait and locomotion.</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0" lvl="0" marL="0" marR="0" rtl="0" algn="l">
              <a:lnSpc>
                <a:spcPct val="100000"/>
              </a:lnSpc>
              <a:spcBef>
                <a:spcPts val="0"/>
              </a:spcBef>
              <a:spcAft>
                <a:spcPts val="0"/>
              </a:spcAft>
              <a:buNone/>
            </a:pPr>
            <a:r>
              <a:rPr lang="en">
                <a:latin typeface="Cambria"/>
                <a:ea typeface="Cambria"/>
                <a:cs typeface="Cambria"/>
                <a:sym typeface="Cambria"/>
              </a:rPr>
              <a:t>Todo</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p20 das mit behavior und distance check ich nich</a:t>
            </a:r>
            <a:endParaRPr>
              <a:latin typeface="Cambria"/>
              <a:ea typeface="Cambria"/>
              <a:cs typeface="Cambria"/>
              <a:sym typeface="Cambria"/>
            </a:endParaRPr>
          </a:p>
          <a:p>
            <a:pPr indent="0" lvl="0" marL="0" marR="0" rtl="0" algn="l">
              <a:lnSpc>
                <a:spcPct val="100000"/>
              </a:lnSpc>
              <a:spcBef>
                <a:spcPts val="0"/>
              </a:spcBef>
              <a:spcAft>
                <a:spcPts val="0"/>
              </a:spcAft>
              <a:buClr>
                <a:schemeClr val="dk1"/>
              </a:buClr>
              <a:buSzPts val="1100"/>
              <a:buFont typeface="Arial"/>
              <a:buNone/>
            </a:pPr>
            <a:r>
              <a:rPr lang="en">
                <a:latin typeface="Cambria"/>
                <a:ea typeface="Cambria"/>
                <a:cs typeface="Cambria"/>
                <a:sym typeface="Cambria"/>
              </a:rPr>
              <a:t>btw die videos gehen nur für dich. mach die vllt offen damit im notfall bing die presi bei sich aufmachen kann und du so halten kannst</a:t>
            </a:r>
            <a:endParaRPr>
              <a:latin typeface="Cambria"/>
              <a:ea typeface="Cambria"/>
              <a:cs typeface="Cambria"/>
              <a:sym typeface="Cambria"/>
            </a:endParaRPr>
          </a:p>
          <a:p>
            <a:pPr indent="0" lvl="0" marL="0" marR="0" rtl="0" algn="l">
              <a:lnSpc>
                <a:spcPct val="100000"/>
              </a:lnSpc>
              <a:spcBef>
                <a:spcPts val="0"/>
              </a:spcBef>
              <a:spcAft>
                <a:spcPts val="0"/>
              </a:spcAft>
              <a:buNone/>
            </a:pPr>
            <a:r>
              <a:t/>
            </a:r>
            <a:endParaRPr>
              <a:latin typeface="Cambria"/>
              <a:ea typeface="Cambria"/>
              <a:cs typeface="Cambria"/>
              <a:sym typeface="Cambria"/>
            </a:endParaRPr>
          </a:p>
          <a:p>
            <a:pPr indent="0" lvl="0" marL="0" marR="0" rtl="0" algn="l">
              <a:lnSpc>
                <a:spcPct val="100000"/>
              </a:lnSpc>
              <a:spcBef>
                <a:spcPts val="0"/>
              </a:spcBef>
              <a:spcAft>
                <a:spcPts val="0"/>
              </a:spcAft>
              <a:buNone/>
            </a:pPr>
            <a:r>
              <a:rPr lang="en">
                <a:latin typeface="Cambria"/>
                <a:ea typeface="Cambria"/>
                <a:cs typeface="Cambria"/>
                <a:sym typeface="Cambria"/>
              </a:rPr>
              <a:t>Green is the absolute </a:t>
            </a:r>
            <a:endParaRPr>
              <a:latin typeface="Cambria"/>
              <a:ea typeface="Cambria"/>
              <a:cs typeface="Cambria"/>
              <a:sym typeface="Cambria"/>
            </a:endParaRPr>
          </a:p>
        </p:txBody>
      </p:sp>
      <p:sp>
        <p:nvSpPr>
          <p:cNvPr id="723" name="Google Shape;723;g3db52acc63_0_1: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3dbbd3a499_4_55: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
        <p:nvSpPr>
          <p:cNvPr id="735" name="Google Shape;735;g3dbbd3a499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3dbbd3a499_4_117: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None/>
            </a:pPr>
            <a:r>
              <a:rPr i="0" lang="en" u="none" cap="none" strike="noStrike">
                <a:solidFill>
                  <a:srgbClr val="000000"/>
                </a:solidFill>
              </a:rPr>
              <a:t>just training to reach the most efficient locomotion doesn't work. The snake would learn to not move at all.</a:t>
            </a:r>
            <a:endParaRPr i="0" u="none" cap="none" strike="noStrike">
              <a:solidFill>
                <a:srgbClr val="000000"/>
              </a:solidFil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TODO how power measured</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TODO üben des gut zu erklären!</a:t>
            </a:r>
            <a:endParaRPr/>
          </a:p>
          <a:p>
            <a:pPr indent="0" lvl="0" marL="0" marR="0" rtl="0" algn="l">
              <a:lnSpc>
                <a:spcPct val="100000"/>
              </a:lnSpc>
              <a:spcBef>
                <a:spcPts val="0"/>
              </a:spcBef>
              <a:spcAft>
                <a:spcPts val="0"/>
              </a:spcAft>
              <a:buNone/>
            </a:pPr>
            <a:r>
              <a:rPr lang="en"/>
              <a:t>Bla hier gut …, da target velocity, da weniger power used…</a:t>
            </a:r>
            <a:endParaRPr/>
          </a:p>
        </p:txBody>
      </p:sp>
      <p:sp>
        <p:nvSpPr>
          <p:cNvPr id="743" name="Google Shape;743;g3dbbd3a499_4_117: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3dbbd3a499_12_543: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None/>
            </a:pPr>
            <a:r>
              <a:rPr i="0" lang="en" u="none" cap="none" strike="noStrike">
                <a:solidFill>
                  <a:srgbClr val="000000"/>
                </a:solidFill>
              </a:rPr>
              <a:t>just training to reach the most efficient locomotion doesn't work. The snake would learn to not move at all.</a:t>
            </a:r>
            <a:endParaRPr i="0" u="none" cap="none" strike="noStrike">
              <a:solidFill>
                <a:srgbClr val="000000"/>
              </a:solidFil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TODO how power measured</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TODO üben des gut zu erklären!</a:t>
            </a:r>
            <a:endParaRPr/>
          </a:p>
          <a:p>
            <a:pPr indent="0" lvl="0" marL="0" marR="0" rtl="0" algn="l">
              <a:lnSpc>
                <a:spcPct val="100000"/>
              </a:lnSpc>
              <a:spcBef>
                <a:spcPts val="0"/>
              </a:spcBef>
              <a:spcAft>
                <a:spcPts val="0"/>
              </a:spcAft>
              <a:buNone/>
            </a:pPr>
            <a:r>
              <a:rPr lang="en"/>
              <a:t>Bla hier gut …, da target velocity, da weniger power used…</a:t>
            </a:r>
            <a:endParaRPr/>
          </a:p>
        </p:txBody>
      </p:sp>
      <p:sp>
        <p:nvSpPr>
          <p:cNvPr id="753" name="Google Shape;753;g3dbbd3a499_12_543: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dbbd3a499_4_77: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
        <p:nvSpPr>
          <p:cNvPr id="763" name="Google Shape;763;g3dbbd3a499_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3dbbd3a499_12_525: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
        <p:nvSpPr>
          <p:cNvPr id="771" name="Google Shape;771;g3dbbd3a499_12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Snake-Like Robots</a:t>
            </a:r>
            <a:endParaRPr/>
          </a:p>
          <a:p>
            <a:pPr indent="0" lvl="0" marL="0">
              <a:spcBef>
                <a:spcPts val="0"/>
              </a:spcBef>
              <a:spcAft>
                <a:spcPts val="0"/>
              </a:spcAft>
              <a:buNone/>
            </a:pPr>
            <a:r>
              <a:rPr lang="en"/>
              <a:t>In case of  search and rescue for example it has to be able to move on cludered ground.</a:t>
            </a:r>
            <a:endParaRPr/>
          </a:p>
          <a:p>
            <a:pPr indent="0" lvl="0" marL="0">
              <a:spcBef>
                <a:spcPts val="0"/>
              </a:spcBef>
              <a:spcAft>
                <a:spcPts val="0"/>
              </a:spcAft>
              <a:buNone/>
            </a:pPr>
            <a:r>
              <a:t/>
            </a:r>
            <a:endParaRPr/>
          </a:p>
          <a:p>
            <a:pPr indent="0" lvl="0" marL="0">
              <a:spcBef>
                <a:spcPts val="0"/>
              </a:spcBef>
              <a:spcAft>
                <a:spcPts val="0"/>
              </a:spcAft>
              <a:buNone/>
            </a:pPr>
            <a:r>
              <a:rPr lang="en"/>
              <a:t>So for these use cases the robots require controllers that can handle:</a:t>
            </a:r>
            <a:endParaRPr/>
          </a:p>
          <a:p>
            <a:pPr indent="457200" lvl="0" marL="0" rtl="0">
              <a:spcBef>
                <a:spcPts val="0"/>
              </a:spcBef>
              <a:spcAft>
                <a:spcPts val="0"/>
              </a:spcAft>
              <a:buNone/>
            </a:pPr>
            <a:r>
              <a:rPr lang="en"/>
              <a:t>their </a:t>
            </a:r>
            <a:r>
              <a:rPr lang="en"/>
              <a:t>high</a:t>
            </a:r>
            <a:r>
              <a:rPr lang="en"/>
              <a:t> </a:t>
            </a:r>
            <a:r>
              <a:rPr lang="en"/>
              <a:t>degree</a:t>
            </a:r>
            <a:r>
              <a:rPr lang="en"/>
              <a:t> of freedom and</a:t>
            </a:r>
            <a:endParaRPr/>
          </a:p>
          <a:p>
            <a:pPr indent="457200" lvl="0" marL="0">
              <a:spcBef>
                <a:spcPts val="0"/>
              </a:spcBef>
              <a:spcAft>
                <a:spcPts val="0"/>
              </a:spcAft>
              <a:buNone/>
            </a:pPr>
            <a:r>
              <a:rPr lang="en"/>
              <a:t>t</a:t>
            </a:r>
            <a:r>
              <a:rPr lang="en"/>
              <a:t>he complex interaction with </a:t>
            </a:r>
            <a:r>
              <a:rPr lang="en"/>
              <a:t>cluttered and irregular </a:t>
            </a:r>
            <a:r>
              <a:rPr lang="en"/>
              <a:t>environment</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Question: How to solve this complex control problems?</a:t>
            </a:r>
            <a:endParaRPr/>
          </a:p>
          <a:p>
            <a:pPr indent="0" lvl="0" marL="0">
              <a:spcBef>
                <a:spcPts val="0"/>
              </a:spcBef>
              <a:spcAft>
                <a:spcPts val="0"/>
              </a:spcAft>
              <a:buNone/>
            </a:pPr>
            <a:r>
              <a:t/>
            </a:r>
            <a:endParaRPr/>
          </a:p>
          <a:p>
            <a:pPr indent="0" lvl="0" marL="0">
              <a:spcBef>
                <a:spcPts val="0"/>
              </a:spcBef>
              <a:spcAft>
                <a:spcPts val="0"/>
              </a:spcAft>
              <a:buNone/>
            </a:pPr>
            <a:r>
              <a:rPr lang="en"/>
              <a:t>I present a novel approach using AI with the Reinforcement Learning method. This way better adapt to unknown environments.</a:t>
            </a:r>
            <a:endParaRPr/>
          </a:p>
          <a:p>
            <a:pPr indent="0" lvl="0" marL="0">
              <a:spcBef>
                <a:spcPts val="0"/>
              </a:spcBef>
              <a:spcAft>
                <a:spcPts val="0"/>
              </a:spcAft>
              <a:buClr>
                <a:srgbClr val="000000"/>
              </a:buClr>
              <a:buSzPts val="1100"/>
              <a:buFont typeface="Arial"/>
              <a:buNone/>
            </a:pPr>
            <a:r>
              <a:t/>
            </a:r>
            <a:endParaRPr/>
          </a:p>
          <a:p>
            <a:pPr indent="0" lvl="0" marL="0">
              <a:spcBef>
                <a:spcPts val="0"/>
              </a:spcBef>
              <a:spcAft>
                <a:spcPts val="0"/>
              </a:spcAft>
              <a:buClr>
                <a:srgbClr val="000000"/>
              </a:buClr>
              <a:buSzPts val="1100"/>
              <a:buFont typeface="Arial"/>
              <a:buNone/>
            </a:pPr>
            <a:r>
              <a:t/>
            </a:r>
            <a:endParaRPr/>
          </a:p>
          <a:p>
            <a:pPr indent="0" lvl="0" marL="0">
              <a:spcBef>
                <a:spcPts val="0"/>
              </a:spcBef>
              <a:spcAft>
                <a:spcPts val="0"/>
              </a:spcAft>
              <a:buClr>
                <a:srgbClr val="000000"/>
              </a:buClr>
              <a:buSzPts val="1100"/>
              <a:buFont typeface="Arial"/>
              <a:buNone/>
            </a:pPr>
            <a:r>
              <a:rPr lang="en"/>
              <a:t>I will show the RL </a:t>
            </a:r>
            <a:r>
              <a:rPr lang="en"/>
              <a:t>possibilities</a:t>
            </a:r>
            <a:r>
              <a:rPr lang="en"/>
              <a:t> in two experiments.</a:t>
            </a:r>
            <a:endParaRPr/>
          </a:p>
          <a:p>
            <a:pPr indent="0" lvl="0" marL="0">
              <a:spcBef>
                <a:spcPts val="0"/>
              </a:spcBef>
              <a:spcAft>
                <a:spcPts val="0"/>
              </a:spcAft>
              <a:buClr>
                <a:srgbClr val="000000"/>
              </a:buClr>
              <a:buSzPts val="1100"/>
              <a:buFont typeface="Arial"/>
              <a:buNone/>
            </a:pPr>
            <a:r>
              <a:rPr lang="en"/>
              <a:t>Fist perform a Locomotion control</a:t>
            </a:r>
            <a:endParaRPr/>
          </a:p>
          <a:p>
            <a:pPr indent="0" lvl="0" marL="0">
              <a:spcBef>
                <a:spcPts val="0"/>
              </a:spcBef>
              <a:spcAft>
                <a:spcPts val="0"/>
              </a:spcAft>
              <a:buClr>
                <a:srgbClr val="000000"/>
              </a:buClr>
              <a:buSzPts val="1100"/>
              <a:buFont typeface="Arial"/>
              <a:buNone/>
            </a:pPr>
            <a:r>
              <a:rPr lang="en"/>
              <a:t>Second perform target tracking</a:t>
            </a:r>
            <a:endParaRPr/>
          </a:p>
          <a:p>
            <a:pPr indent="0" lvl="0" marL="0">
              <a:spcBef>
                <a:spcPts val="0"/>
              </a:spcBef>
              <a:spcAft>
                <a:spcPts val="0"/>
              </a:spcAft>
              <a:buClr>
                <a:srgbClr val="000000"/>
              </a:buClr>
              <a:buSzPts val="1100"/>
              <a:buFont typeface="Arial"/>
              <a:buNone/>
            </a:pPr>
            <a:r>
              <a:t/>
            </a:r>
            <a:endParaRPr/>
          </a:p>
          <a:p>
            <a:pPr indent="0" lvl="0" marL="0" rtl="0">
              <a:spcBef>
                <a:spcPts val="0"/>
              </a:spcBef>
              <a:spcAft>
                <a:spcPts val="0"/>
              </a:spcAft>
              <a:buClr>
                <a:srgbClr val="000000"/>
              </a:buClr>
              <a:buSzPts val="1100"/>
              <a:buFont typeface="Arial"/>
              <a:buNone/>
            </a:pPr>
            <a:r>
              <a:t/>
            </a:r>
            <a:endParaRPr/>
          </a:p>
          <a:p>
            <a:pPr indent="0" lvl="0" marL="0">
              <a:spcBef>
                <a:spcPts val="0"/>
              </a:spcBef>
              <a:spcAft>
                <a:spcPts val="0"/>
              </a:spcAft>
              <a:buNone/>
            </a:pPr>
            <a:r>
              <a:rPr lang="en"/>
              <a:t>---</a:t>
            </a:r>
            <a:endParaRPr/>
          </a:p>
          <a:p>
            <a:pPr indent="0" lvl="0" marL="0">
              <a:spcBef>
                <a:spcPts val="0"/>
              </a:spcBef>
              <a:spcAft>
                <a:spcPts val="0"/>
              </a:spcAft>
              <a:buClr>
                <a:schemeClr val="dk1"/>
              </a:buClr>
              <a:buSzPts val="1100"/>
              <a:buFont typeface="Arial"/>
              <a:buNone/>
            </a:pPr>
            <a:r>
              <a:rPr lang="en"/>
              <a:t>The many degrees of freedom of snake robots make them difficult to control but provide potential locomotion skills in cluttered and irregular environments which surpass the mobility of more conventional wheeled, tracked, and legged robots.</a:t>
            </a:r>
            <a:endParaRPr/>
          </a:p>
          <a:p>
            <a:pPr indent="0" lvl="0" marL="0">
              <a:spcBef>
                <a:spcPts val="0"/>
              </a:spcBef>
              <a:spcAft>
                <a:spcPts val="0"/>
              </a:spcAft>
              <a:buNone/>
            </a:pPr>
            <a:r>
              <a:t/>
            </a:r>
            <a:endParaRPr/>
          </a:p>
        </p:txBody>
      </p:sp>
      <p:sp>
        <p:nvSpPr>
          <p:cNvPr id="81" name="Google Shape;81;p4: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Reinforcement Learning</a:t>
            </a:r>
            <a:endParaRPr/>
          </a:p>
          <a:p>
            <a:pPr indent="0" lvl="0" marL="0">
              <a:spcBef>
                <a:spcPts val="0"/>
              </a:spcBef>
              <a:spcAft>
                <a:spcPts val="0"/>
              </a:spcAft>
              <a:buNone/>
            </a:pPr>
            <a:r>
              <a:rPr lang="en"/>
              <a:t>Now I give a short overview over RL which is a ML technique.</a:t>
            </a:r>
            <a:endParaRPr/>
          </a:p>
          <a:p>
            <a:pPr indent="0" lvl="0" marL="0">
              <a:spcBef>
                <a:spcPts val="0"/>
              </a:spcBef>
              <a:spcAft>
                <a:spcPts val="0"/>
              </a:spcAft>
              <a:buNone/>
            </a:pPr>
            <a:r>
              <a:t/>
            </a:r>
            <a:endParaRPr/>
          </a:p>
          <a:p>
            <a:pPr indent="0" lvl="0" marL="0">
              <a:spcBef>
                <a:spcPts val="0"/>
              </a:spcBef>
              <a:spcAft>
                <a:spcPts val="0"/>
              </a:spcAft>
              <a:buNone/>
            </a:pPr>
            <a:r>
              <a:rPr lang="en"/>
              <a:t>In RL a agent interacts with an environment and uses </a:t>
            </a:r>
            <a:r>
              <a:rPr b="1" lang="en"/>
              <a:t>try and error</a:t>
            </a:r>
            <a:r>
              <a:rPr lang="en"/>
              <a:t> to train a policy.</a:t>
            </a:r>
            <a:endParaRPr/>
          </a:p>
          <a:p>
            <a:pPr indent="0" lvl="0" marL="0">
              <a:spcBef>
                <a:spcPts val="0"/>
              </a:spcBef>
              <a:spcAft>
                <a:spcPts val="0"/>
              </a:spcAft>
              <a:buNone/>
            </a:pPr>
            <a:r>
              <a:rPr lang="en"/>
              <a:t>A </a:t>
            </a:r>
            <a:r>
              <a:rPr b="1" lang="en"/>
              <a:t>agent performs actions</a:t>
            </a:r>
            <a:r>
              <a:rPr lang="en"/>
              <a:t> on a environment. The environment </a:t>
            </a:r>
            <a:r>
              <a:rPr b="1" lang="en"/>
              <a:t>returns </a:t>
            </a:r>
            <a:r>
              <a:rPr lang="en"/>
              <a:t>a </a:t>
            </a:r>
            <a:r>
              <a:rPr b="1" lang="en"/>
              <a:t>reward </a:t>
            </a:r>
            <a:r>
              <a:rPr lang="en"/>
              <a:t>for how good that action was and the </a:t>
            </a:r>
            <a:r>
              <a:rPr b="1" lang="en"/>
              <a:t>next state</a:t>
            </a:r>
            <a:r>
              <a:rPr lang="en"/>
              <a:t>.</a:t>
            </a:r>
            <a:endParaRPr/>
          </a:p>
          <a:p>
            <a:pPr indent="0" lvl="0" marL="0">
              <a:spcBef>
                <a:spcPts val="0"/>
              </a:spcBef>
              <a:spcAft>
                <a:spcPts val="0"/>
              </a:spcAft>
              <a:buNone/>
            </a:pPr>
            <a:r>
              <a:rPr lang="en"/>
              <a:t>The agent tries to maximize the </a:t>
            </a:r>
            <a:r>
              <a:rPr lang="en"/>
              <a:t>cumulative</a:t>
            </a:r>
            <a:r>
              <a:rPr lang="en"/>
              <a:t> rewards.</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b="1" lang="en"/>
              <a:t>Such learning process </a:t>
            </a:r>
            <a:r>
              <a:rPr lang="en"/>
              <a:t>can also be observed with animals.</a:t>
            </a:r>
            <a:endParaRPr/>
          </a:p>
          <a:p>
            <a:pPr indent="0" lvl="0" marL="0">
              <a:spcBef>
                <a:spcPts val="0"/>
              </a:spcBef>
              <a:spcAft>
                <a:spcPts val="0"/>
              </a:spcAft>
              <a:buNone/>
            </a:pPr>
            <a:r>
              <a:rPr lang="en"/>
              <a:t>I show it with the Box-Banana Problem.</a:t>
            </a:r>
            <a:endParaRPr/>
          </a:p>
          <a:p>
            <a:pPr indent="0" lvl="0" marL="0">
              <a:spcBef>
                <a:spcPts val="0"/>
              </a:spcBef>
              <a:spcAft>
                <a:spcPts val="0"/>
              </a:spcAft>
              <a:buNone/>
            </a:pPr>
            <a:r>
              <a:rPr lang="en"/>
              <a:t>Here </a:t>
            </a:r>
            <a:r>
              <a:rPr lang="en"/>
              <a:t>the </a:t>
            </a:r>
            <a:r>
              <a:rPr b="1" lang="en"/>
              <a:t>agent is a pidgin</a:t>
            </a:r>
            <a:r>
              <a:rPr lang="en"/>
              <a:t> and the </a:t>
            </a:r>
            <a:r>
              <a:rPr b="1" lang="en"/>
              <a:t>environment a small cage with a banana and a box</a:t>
            </a:r>
            <a:r>
              <a:rPr lang="en"/>
              <a:t>. </a:t>
            </a:r>
            <a:endParaRPr/>
          </a:p>
          <a:p>
            <a:pPr indent="0" lvl="0" marL="0">
              <a:spcBef>
                <a:spcPts val="0"/>
              </a:spcBef>
              <a:spcAft>
                <a:spcPts val="0"/>
              </a:spcAft>
              <a:buNone/>
            </a:pPr>
            <a:r>
              <a:rPr lang="en"/>
              <a:t>Pidgin has to observe the environment and has perform a </a:t>
            </a:r>
            <a:r>
              <a:rPr b="1" lang="en"/>
              <a:t>action</a:t>
            </a:r>
            <a:r>
              <a:rPr lang="en"/>
              <a:t> “move the box” to be able to reach the reward “banana”.</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PPO</a:t>
            </a:r>
            <a:endParaRPr/>
          </a:p>
          <a:p>
            <a:pPr indent="0" lvl="0" marL="0">
              <a:spcBef>
                <a:spcPts val="0"/>
              </a:spcBef>
              <a:spcAft>
                <a:spcPts val="0"/>
              </a:spcAft>
              <a:buNone/>
            </a:pPr>
            <a:r>
              <a:rPr lang="en">
                <a:solidFill>
                  <a:schemeClr val="dk1"/>
                </a:solidFill>
              </a:rPr>
              <a:t>This thesis uses the </a:t>
            </a:r>
            <a:r>
              <a:rPr b="1" lang="en">
                <a:solidFill>
                  <a:schemeClr val="dk1"/>
                </a:solidFill>
              </a:rPr>
              <a:t>state of the art RL algorithm of Proximal Policy Optimization</a:t>
            </a:r>
            <a:r>
              <a:rPr lang="en">
                <a:solidFill>
                  <a:schemeClr val="dk1"/>
                </a:solidFill>
              </a:rPr>
              <a:t>.</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en">
                <a:solidFill>
                  <a:schemeClr val="dk1"/>
                </a:solidFill>
              </a:rPr>
              <a:t>---</a:t>
            </a:r>
            <a:endParaRPr>
              <a:solidFill>
                <a:schemeClr val="dk1"/>
              </a:solidFill>
            </a:endParaRPr>
          </a:p>
          <a:p>
            <a:pPr indent="0" lvl="0" marL="0">
              <a:spcBef>
                <a:spcPts val="0"/>
              </a:spcBef>
              <a:spcAft>
                <a:spcPts val="0"/>
              </a:spcAft>
              <a:buNone/>
            </a:pPr>
            <a:r>
              <a:rPr lang="en">
                <a:solidFill>
                  <a:schemeClr val="dk1"/>
                </a:solidFill>
              </a:rPr>
              <a:t>Pidgin</a:t>
            </a:r>
            <a:endParaRPr>
              <a:solidFill>
                <a:schemeClr val="dk1"/>
              </a:solidFill>
            </a:endParaRPr>
          </a:p>
          <a:p>
            <a:pPr indent="0" lvl="0" marL="0">
              <a:spcBef>
                <a:spcPts val="0"/>
              </a:spcBef>
              <a:spcAft>
                <a:spcPts val="0"/>
              </a:spcAft>
              <a:buNone/>
            </a:pPr>
            <a:r>
              <a:rPr lang="en">
                <a:solidFill>
                  <a:schemeClr val="dk1"/>
                </a:solidFill>
              </a:rPr>
              <a:t>''Tests like this one show how the different skills of an organism can enable it to perform actions that it has never done before.''</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PPO</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Policy gradient methods have a mein problem in estimation the step size of a policy update.</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Previous approaches try to calculate the step size.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This approach solves the problem with the step size by directly constraining it. </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The policy is trained to increase the likelihood of actions that give high reward.</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It handles continues action and state space. In the Experiments of Jon schulman at Open AI it achieved the best performance in those continues control tasks.</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A policy is a distribution over actions given states.</a:t>
            </a:r>
            <a:endParaRPr/>
          </a:p>
          <a:p>
            <a:pPr indent="0" lvl="0" marL="0">
              <a:spcBef>
                <a:spcPts val="0"/>
              </a:spcBef>
              <a:spcAft>
                <a:spcPts val="0"/>
              </a:spcAft>
              <a:buNone/>
            </a:pPr>
            <a:r>
              <a:t/>
            </a:r>
            <a:endParaRPr/>
          </a:p>
          <a:p>
            <a:pPr indent="0" lvl="0" marL="0">
              <a:spcBef>
                <a:spcPts val="0"/>
              </a:spcBef>
              <a:spcAft>
                <a:spcPts val="0"/>
              </a:spcAft>
              <a:buNone/>
            </a:pPr>
            <a:r>
              <a:rPr lang="en"/>
              <a:t>An AI or agent takes action inside of an environment. At each time step the agent will receive the input of the current state and take an action. Then receive a reward as well as the next state. The agent will choose which action to take based on some policy. The goal is to find a policy that </a:t>
            </a:r>
            <a:r>
              <a:rPr lang="en"/>
              <a:t>maximizes</a:t>
            </a:r>
            <a:r>
              <a:rPr lang="en"/>
              <a:t> the cumulative reward over some time horizon. </a:t>
            </a:r>
            <a:endParaRPr/>
          </a:p>
          <a:p>
            <a:pPr indent="0" lvl="0" marL="0">
              <a:spcBef>
                <a:spcPts val="0"/>
              </a:spcBef>
              <a:spcAft>
                <a:spcPts val="0"/>
              </a:spcAft>
              <a:buNone/>
            </a:pPr>
            <a:r>
              <a:t/>
            </a:r>
            <a:endParaRPr/>
          </a:p>
          <a:p>
            <a:pPr indent="0" lvl="0" marL="0">
              <a:spcBef>
                <a:spcPts val="0"/>
              </a:spcBef>
              <a:spcAft>
                <a:spcPts val="0"/>
              </a:spcAft>
              <a:buNone/>
            </a:pPr>
            <a:r>
              <a:rPr lang="en"/>
              <a:t>In the context of our problem the agent is the robot</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Policy Gradients:</a:t>
            </a:r>
            <a:endParaRPr/>
          </a:p>
          <a:p>
            <a:pPr indent="0" lvl="0" marL="0">
              <a:spcBef>
                <a:spcPts val="0"/>
              </a:spcBef>
              <a:spcAft>
                <a:spcPts val="0"/>
              </a:spcAft>
              <a:buClr>
                <a:schemeClr val="dk1"/>
              </a:buClr>
              <a:buFont typeface="Arial"/>
              <a:buNone/>
            </a:pPr>
            <a:r>
              <a:rPr lang="en">
                <a:solidFill>
                  <a:schemeClr val="dk1"/>
                </a:solidFill>
              </a:rPr>
              <a:t>Stochastic policies are distributions over actions given states. In other words, this distribution gives you the mapping.</a:t>
            </a:r>
            <a:endParaRPr>
              <a:solidFill>
                <a:schemeClr val="dk1"/>
              </a:solidFill>
            </a:endParaRPr>
          </a:p>
          <a:p>
            <a:pPr indent="0" lvl="0" marL="0">
              <a:spcBef>
                <a:spcPts val="0"/>
              </a:spcBef>
              <a:spcAft>
                <a:spcPts val="0"/>
              </a:spcAft>
              <a:buClr>
                <a:schemeClr val="dk1"/>
              </a:buClr>
              <a:buFont typeface="Arial"/>
              <a:buNone/>
            </a:pPr>
            <a:r>
              <a:rPr lang="en">
                <a:solidFill>
                  <a:schemeClr val="dk1"/>
                </a:solidFill>
              </a:rPr>
              <a:t>If you are in state s give me probability for action a,b,c...</a:t>
            </a:r>
            <a:endParaRPr>
              <a:solidFill>
                <a:schemeClr val="dk1"/>
              </a:solidFill>
            </a:endParaRPr>
          </a:p>
          <a:p>
            <a:pPr indent="0" lvl="0" marL="0">
              <a:spcBef>
                <a:spcPts val="0"/>
              </a:spcBef>
              <a:spcAft>
                <a:spcPts val="0"/>
              </a:spcAft>
              <a:buClr>
                <a:schemeClr val="dk1"/>
              </a:buClr>
              <a:buFont typeface="Arial"/>
              <a:buNone/>
            </a:pPr>
            <a:r>
              <a:t/>
            </a:r>
            <a:endParaRPr>
              <a:solidFill>
                <a:schemeClr val="dk1"/>
              </a:solidFill>
            </a:endParaRPr>
          </a:p>
          <a:p>
            <a:pPr indent="0" lvl="0" marL="0">
              <a:spcBef>
                <a:spcPts val="0"/>
              </a:spcBef>
              <a:spcAft>
                <a:spcPts val="0"/>
              </a:spcAft>
              <a:buClr>
                <a:schemeClr val="dk1"/>
              </a:buClr>
              <a:buFont typeface="Arial"/>
              <a:buNone/>
            </a:pPr>
            <a:r>
              <a:rPr lang="en">
                <a:solidFill>
                  <a:schemeClr val="dk1"/>
                </a:solidFill>
              </a:rPr>
              <a:t>Let \(\theta \in \mathbb{R}^{K}\) denote a policy's parameter vector with \(K\) parameters and \(J(\theta)\) a policy objective function which has to be maximized.</a:t>
            </a:r>
            <a:endParaRPr>
              <a:solidFill>
                <a:schemeClr val="dk1"/>
              </a:solidFill>
            </a:endParaRPr>
          </a:p>
          <a:p>
            <a:pPr indent="0" lvl="0" marL="0">
              <a:spcBef>
                <a:spcPts val="0"/>
              </a:spcBef>
              <a:spcAft>
                <a:spcPts val="0"/>
              </a:spcAft>
              <a:buClr>
                <a:schemeClr val="dk1"/>
              </a:buClr>
              <a:buFont typeface="Arial"/>
              <a:buNone/>
            </a:pPr>
            <a:r>
              <a:t/>
            </a:r>
            <a:endParaRPr>
              <a:solidFill>
                <a:schemeClr val="dk1"/>
              </a:solidFill>
            </a:endParaRPr>
          </a:p>
          <a:p>
            <a:pPr indent="0" lvl="0" marL="0">
              <a:spcBef>
                <a:spcPts val="0"/>
              </a:spcBef>
              <a:spcAft>
                <a:spcPts val="0"/>
              </a:spcAft>
              <a:buClr>
                <a:schemeClr val="dk1"/>
              </a:buClr>
              <a:buFont typeface="Arial"/>
              <a:buNone/>
            </a:pPr>
            <a:r>
              <a:rPr lang="en">
                <a:solidFill>
                  <a:schemeClr val="dk1"/>
                </a:solidFill>
              </a:rPr>
              <a:t>r t (θ) denotes a probability ratio between a new policy π θ (a t |s t ) and a old policy π θ old (a t |s t ) at time step t.</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91" name="Google Shape;91;p5: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Environment and Robot</a:t>
            </a:r>
            <a:endParaRPr/>
          </a:p>
          <a:p>
            <a:pPr indent="0" lvl="0" marL="0">
              <a:spcBef>
                <a:spcPts val="0"/>
              </a:spcBef>
              <a:spcAft>
                <a:spcPts val="0"/>
              </a:spcAft>
              <a:buNone/>
            </a:pPr>
            <a:r>
              <a:t/>
            </a:r>
            <a:endParaRPr/>
          </a:p>
          <a:p>
            <a:pPr indent="0" lvl="0" marL="0">
              <a:spcBef>
                <a:spcPts val="0"/>
              </a:spcBef>
              <a:spcAft>
                <a:spcPts val="0"/>
              </a:spcAft>
              <a:buNone/>
            </a:pPr>
            <a:r>
              <a:rPr lang="en"/>
              <a:t>Now i present you my developed Simulation environment.</a:t>
            </a:r>
            <a:endParaRPr/>
          </a:p>
          <a:p>
            <a:pPr indent="0" lvl="0" marL="0">
              <a:spcBef>
                <a:spcPts val="0"/>
              </a:spcBef>
              <a:spcAft>
                <a:spcPts val="0"/>
              </a:spcAft>
              <a:buNone/>
            </a:pPr>
            <a:r>
              <a:t/>
            </a:r>
            <a:endParaRPr/>
          </a:p>
          <a:p>
            <a:pPr indent="0" lvl="0" marL="0">
              <a:spcBef>
                <a:spcPts val="0"/>
              </a:spcBef>
              <a:spcAft>
                <a:spcPts val="0"/>
              </a:spcAft>
              <a:buNone/>
            </a:pPr>
            <a:r>
              <a:rPr lang="en"/>
              <a:t>I developed an planar snake robot with 9 modules and 8 joints.</a:t>
            </a:r>
            <a:endParaRPr/>
          </a:p>
          <a:p>
            <a:pPr indent="0" lvl="0" marL="0">
              <a:spcBef>
                <a:spcPts val="0"/>
              </a:spcBef>
              <a:spcAft>
                <a:spcPts val="0"/>
              </a:spcAft>
              <a:buNone/>
            </a:pPr>
            <a:r>
              <a:rPr lang="en"/>
              <a:t>The wheels imitate the friction of the snake </a:t>
            </a:r>
            <a:r>
              <a:rPr lang="en"/>
              <a:t>skin</a:t>
            </a:r>
            <a:r>
              <a:rPr lang="en"/>
              <a:t> to the ground.</a:t>
            </a:r>
            <a:endParaRPr/>
          </a:p>
          <a:p>
            <a:pPr indent="0" lvl="0" marL="0" rtl="0">
              <a:spcBef>
                <a:spcPts val="0"/>
              </a:spcBef>
              <a:spcAft>
                <a:spcPts val="0"/>
              </a:spcAft>
              <a:buNone/>
            </a:pPr>
            <a:r>
              <a:rPr lang="en"/>
              <a:t>For Vision it uses a Head camera that renders images in a low resolution RBG image.</a:t>
            </a:r>
            <a:endParaRPr/>
          </a:p>
          <a:p>
            <a:pPr indent="0" lvl="0" marL="0">
              <a:spcBef>
                <a:spcPts val="0"/>
              </a:spcBef>
              <a:spcAft>
                <a:spcPts val="0"/>
              </a:spcAft>
              <a:buNone/>
            </a:pPr>
            <a:r>
              <a:t/>
            </a:r>
            <a:endParaRPr/>
          </a:p>
          <a:p>
            <a:pPr indent="0" lvl="0" marL="0">
              <a:spcBef>
                <a:spcPts val="0"/>
              </a:spcBef>
              <a:spcAft>
                <a:spcPts val="0"/>
              </a:spcAft>
              <a:buNone/>
            </a:pPr>
            <a:r>
              <a:rPr lang="en"/>
              <a:t>I used Tensorflow, Mujoco as simulation environment, Gym as RL framework … as shown in this overview.</a:t>
            </a:r>
            <a:endParaRPr/>
          </a:p>
          <a:p>
            <a:pPr indent="0" lvl="0" marL="0">
              <a:spcBef>
                <a:spcPts val="0"/>
              </a:spcBef>
              <a:spcAft>
                <a:spcPts val="0"/>
              </a:spcAft>
              <a:buNone/>
            </a:pPr>
            <a:r>
              <a:t/>
            </a:r>
            <a:endParaRPr/>
          </a:p>
          <a:p>
            <a:pPr indent="0" lvl="0" marL="0">
              <a:spcBef>
                <a:spcPts val="0"/>
              </a:spcBef>
              <a:spcAft>
                <a:spcPts val="0"/>
              </a:spcAft>
              <a:buNone/>
            </a:pPr>
            <a:r>
              <a:rPr lang="en"/>
              <a:t>----</a:t>
            </a:r>
            <a:endParaRPr/>
          </a:p>
          <a:p>
            <a:pPr indent="0" lvl="0" marL="0" rtl="0">
              <a:spcBef>
                <a:spcPts val="0"/>
              </a:spcBef>
              <a:spcAft>
                <a:spcPts val="0"/>
              </a:spcAft>
              <a:buNone/>
            </a:pPr>
            <a:r>
              <a:rPr lang="en"/>
              <a:t>Wheels </a:t>
            </a:r>
            <a:r>
              <a:rPr lang="en"/>
              <a:t>imitate the anisotropic friction of the skin.</a:t>
            </a:r>
            <a:endParaRPr/>
          </a:p>
          <a:p>
            <a:pPr indent="0" lvl="0" marL="0" rtl="0">
              <a:spcBef>
                <a:spcPts val="0"/>
              </a:spcBef>
              <a:spcAft>
                <a:spcPts val="0"/>
              </a:spcAft>
              <a:buNone/>
            </a:pPr>
            <a:r>
              <a:rPr lang="en"/>
              <a:t>Vision from a head camera</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
        <p:nvSpPr>
          <p:cNvPr id="113" name="Google Shape;113;p7: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Fist of two experiments: Autonomous Locomotion Control</a:t>
            </a:r>
            <a:endParaRPr/>
          </a:p>
          <a:p>
            <a:pPr indent="0" lvl="0" marL="0">
              <a:spcBef>
                <a:spcPts val="0"/>
              </a:spcBef>
              <a:spcAft>
                <a:spcPts val="0"/>
              </a:spcAft>
              <a:buNone/>
            </a:pPr>
            <a:r>
              <a:t/>
            </a:r>
            <a:endParaRPr/>
          </a:p>
          <a:p>
            <a:pPr indent="0" lvl="0" marL="0">
              <a:spcBef>
                <a:spcPts val="0"/>
              </a:spcBef>
              <a:spcAft>
                <a:spcPts val="0"/>
              </a:spcAft>
              <a:buNone/>
            </a:pPr>
            <a:r>
              <a:rPr lang="en"/>
              <a:t>Letz </a:t>
            </a:r>
            <a:r>
              <a:rPr b="1" lang="en"/>
              <a:t>apply RL to this environment</a:t>
            </a:r>
            <a:r>
              <a:rPr lang="en"/>
              <a:t> to generate a snake robot slithering controller.</a:t>
            </a:r>
            <a:endParaRPr/>
          </a:p>
          <a:p>
            <a:pPr indent="0" lvl="0" marL="0">
              <a:spcBef>
                <a:spcPts val="0"/>
              </a:spcBef>
              <a:spcAft>
                <a:spcPts val="0"/>
              </a:spcAft>
              <a:buNone/>
            </a:pPr>
            <a:r>
              <a:rPr lang="en"/>
              <a:t>In addition to that, since the snake robot is a </a:t>
            </a:r>
            <a:r>
              <a:rPr b="1" lang="en"/>
              <a:t>mobile system</a:t>
            </a:r>
            <a:r>
              <a:rPr lang="en"/>
              <a:t>, the locomotion has to be </a:t>
            </a:r>
            <a:r>
              <a:rPr b="1" lang="en"/>
              <a:t>power efficient</a:t>
            </a:r>
            <a:r>
              <a:rPr lang="en"/>
              <a:t>.</a:t>
            </a:r>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en"/>
              <a:t>Task: Perform a power efficient locomotion at a specified </a:t>
            </a:r>
            <a:r>
              <a:rPr lang="en"/>
              <a:t>velocity</a:t>
            </a:r>
            <a:endParaRPr/>
          </a:p>
          <a:p>
            <a:pPr indent="0" lvl="0" marL="0">
              <a:spcBef>
                <a:spcPts val="0"/>
              </a:spcBef>
              <a:spcAft>
                <a:spcPts val="0"/>
              </a:spcAft>
              <a:buNone/>
            </a:pPr>
            <a:r>
              <a:t/>
            </a:r>
            <a:endParaRPr/>
          </a:p>
          <a:p>
            <a:pPr indent="0" lvl="0" marL="0">
              <a:spcBef>
                <a:spcPts val="0"/>
              </a:spcBef>
              <a:spcAft>
                <a:spcPts val="0"/>
              </a:spcAft>
              <a:buNone/>
            </a:pPr>
            <a:r>
              <a:rPr lang="en"/>
              <a:t>Learn:</a:t>
            </a:r>
            <a:endParaRPr/>
          </a:p>
          <a:p>
            <a:pPr indent="0" lvl="0" marL="0">
              <a:spcBef>
                <a:spcPts val="0"/>
              </a:spcBef>
              <a:spcAft>
                <a:spcPts val="0"/>
              </a:spcAft>
              <a:buNone/>
            </a:pPr>
            <a:r>
              <a:rPr lang="en"/>
              <a:t>How to </a:t>
            </a:r>
            <a:r>
              <a:rPr b="1" lang="en"/>
              <a:t>control the joints</a:t>
            </a:r>
            <a:r>
              <a:rPr lang="en"/>
              <a:t> to perform slithering</a:t>
            </a:r>
            <a:endParaRPr/>
          </a:p>
          <a:p>
            <a:pPr indent="0" lvl="0" marL="0">
              <a:spcBef>
                <a:spcPts val="0"/>
              </a:spcBef>
              <a:spcAft>
                <a:spcPts val="0"/>
              </a:spcAft>
              <a:buNone/>
            </a:pPr>
            <a:r>
              <a:rPr lang="en"/>
              <a:t>Control </a:t>
            </a:r>
            <a:r>
              <a:rPr b="1" lang="en"/>
              <a:t>velocity</a:t>
            </a:r>
            <a:endParaRPr b="1"/>
          </a:p>
          <a:p>
            <a:pPr indent="0" lvl="0" marL="0">
              <a:spcBef>
                <a:spcPts val="0"/>
              </a:spcBef>
              <a:spcAft>
                <a:spcPts val="0"/>
              </a:spcAft>
              <a:buNone/>
            </a:pPr>
            <a:r>
              <a:rPr lang="en"/>
              <a:t>Power </a:t>
            </a:r>
            <a:r>
              <a:rPr b="1" lang="en"/>
              <a:t>efficiency</a:t>
            </a:r>
            <a:endParaRPr b="1"/>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
              <a:t>For evaluation I will compare the </a:t>
            </a:r>
            <a:r>
              <a:rPr lang="en"/>
              <a:t>performance to a traditional controller.</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
              <a:t>---</a:t>
            </a:r>
            <a:endParaRPr/>
          </a:p>
          <a:p>
            <a:pPr indent="0" lvl="0" marL="0">
              <a:spcBef>
                <a:spcPts val="0"/>
              </a:spcBef>
              <a:spcAft>
                <a:spcPts val="0"/>
              </a:spcAft>
              <a:buClr>
                <a:schemeClr val="dk1"/>
              </a:buClr>
              <a:buSzPts val="1100"/>
              <a:buFont typeface="Arial"/>
              <a:buNone/>
            </a:pPr>
            <a:r>
              <a:rPr lang="en">
                <a:solidFill>
                  <a:schemeClr val="dk1"/>
                </a:solidFill>
              </a:rPr>
              <a:t>Can the PPO algorithm learn efficient locomotion control? </a:t>
            </a:r>
            <a:endParaRPr/>
          </a:p>
          <a:p>
            <a:pPr indent="0" lvl="0" marL="0">
              <a:spcBef>
                <a:spcPts val="0"/>
              </a:spcBef>
              <a:spcAft>
                <a:spcPts val="0"/>
              </a:spcAft>
              <a:buClr>
                <a:schemeClr val="dk1"/>
              </a:buClr>
              <a:buSzPts val="1100"/>
              <a:buFont typeface="Arial"/>
              <a:buNone/>
            </a:pPr>
            <a:r>
              <a:rPr lang="en">
                <a:solidFill>
                  <a:schemeClr val="dk1"/>
                </a:solidFill>
              </a:rPr>
              <a:t>Lilyack says as a mobile system its locomotion needs to be efficient because power is limited.</a:t>
            </a:r>
            <a:endParaRPr/>
          </a:p>
        </p:txBody>
      </p:sp>
      <p:sp>
        <p:nvSpPr>
          <p:cNvPr id="145" name="Google Shape;145;p8: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Observation Space and Action Space</a:t>
            </a:r>
            <a:endParaRPr/>
          </a:p>
          <a:p>
            <a:pPr indent="0" lvl="0" marL="0">
              <a:spcBef>
                <a:spcPts val="0"/>
              </a:spcBef>
              <a:spcAft>
                <a:spcPts val="0"/>
              </a:spcAft>
              <a:buNone/>
            </a:pPr>
            <a:r>
              <a:t/>
            </a:r>
            <a:endParaRPr/>
          </a:p>
          <a:p>
            <a:pPr indent="0" lvl="0" marL="0">
              <a:spcBef>
                <a:spcPts val="0"/>
              </a:spcBef>
              <a:spcAft>
                <a:spcPts val="0"/>
              </a:spcAft>
              <a:buNone/>
            </a:pPr>
            <a:r>
              <a:rPr lang="en"/>
              <a:t>So how did I implement the RL observation and action space.</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I defined this observation space. </a:t>
            </a:r>
            <a:endParaRPr/>
          </a:p>
          <a:p>
            <a:pPr indent="0" lvl="0" marL="0">
              <a:spcBef>
                <a:spcPts val="0"/>
              </a:spcBef>
              <a:spcAft>
                <a:spcPts val="0"/>
              </a:spcAft>
              <a:buNone/>
            </a:pPr>
            <a:r>
              <a:rPr lang="en"/>
              <a:t>This means the controller has the following inputs:</a:t>
            </a:r>
            <a:endParaRPr/>
          </a:p>
          <a:p>
            <a:pPr indent="0" lvl="0" marL="0" rtl="0">
              <a:spcBef>
                <a:spcPts val="0"/>
              </a:spcBef>
              <a:spcAft>
                <a:spcPts val="0"/>
              </a:spcAft>
              <a:buNone/>
            </a:pPr>
            <a:r>
              <a:rPr lang="en"/>
              <a:t>	Head module velocity</a:t>
            </a:r>
            <a:endParaRPr/>
          </a:p>
          <a:p>
            <a:pPr indent="0" lvl="0" marL="0" rtl="0">
              <a:spcBef>
                <a:spcPts val="0"/>
              </a:spcBef>
              <a:spcAft>
                <a:spcPts val="0"/>
              </a:spcAft>
              <a:buNone/>
            </a:pPr>
            <a:r>
              <a:rPr lang="en"/>
              <a:t>	Joint positions</a:t>
            </a:r>
            <a:endParaRPr/>
          </a:p>
          <a:p>
            <a:pPr indent="0" lvl="0" marL="0" rtl="0">
              <a:spcBef>
                <a:spcPts val="0"/>
              </a:spcBef>
              <a:spcAft>
                <a:spcPts val="0"/>
              </a:spcAft>
              <a:buNone/>
            </a:pPr>
            <a:r>
              <a:rPr lang="en"/>
              <a:t>	Joint angular velocities </a:t>
            </a:r>
            <a:endParaRPr/>
          </a:p>
          <a:p>
            <a:pPr indent="0" lvl="0" marL="0" rtl="0">
              <a:spcBef>
                <a:spcPts val="0"/>
              </a:spcBef>
              <a:spcAft>
                <a:spcPts val="0"/>
              </a:spcAft>
              <a:buNone/>
            </a:pPr>
            <a:r>
              <a:rPr lang="en"/>
              <a:t>	Head direction (direction for the locomotion)</a:t>
            </a:r>
            <a:endParaRPr/>
          </a:p>
          <a:p>
            <a:pPr indent="0" lvl="0" marL="0" rtl="0">
              <a:spcBef>
                <a:spcPts val="0"/>
              </a:spcBef>
              <a:spcAft>
                <a:spcPts val="0"/>
              </a:spcAft>
              <a:buNone/>
            </a:pPr>
            <a:r>
              <a:rPr lang="en"/>
              <a:t>	Actuator torque (needed to measure the power usage)</a:t>
            </a:r>
            <a:endParaRPr/>
          </a:p>
          <a:p>
            <a:pPr indent="0" lvl="0" marL="0">
              <a:spcBef>
                <a:spcPts val="0"/>
              </a:spcBef>
              <a:spcAft>
                <a:spcPts val="0"/>
              </a:spcAft>
              <a:buNone/>
            </a:pPr>
            <a:r>
              <a:rPr lang="en"/>
              <a:t>	Specified target velocity (directly defined)</a:t>
            </a:r>
            <a:endParaRPr/>
          </a:p>
          <a:p>
            <a:pPr indent="0" lvl="0" marL="0">
              <a:spcBef>
                <a:spcPts val="0"/>
              </a:spcBef>
              <a:spcAft>
                <a:spcPts val="0"/>
              </a:spcAft>
              <a:buNone/>
            </a:pPr>
            <a:r>
              <a:t/>
            </a:r>
            <a:endParaRPr/>
          </a:p>
          <a:p>
            <a:pPr indent="0" lvl="0" marL="0">
              <a:spcBef>
                <a:spcPts val="0"/>
              </a:spcBef>
              <a:spcAft>
                <a:spcPts val="0"/>
              </a:spcAft>
              <a:buNone/>
            </a:pPr>
            <a:r>
              <a:rPr lang="en"/>
              <a:t>These 27 variables are used for the policy to make the decision how to set the joint positions.</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153" name="Google Shape;153;p9: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1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marR="0" rtl="0" algn="l">
              <a:lnSpc>
                <a:spcPct val="100000"/>
              </a:lnSpc>
              <a:spcBef>
                <a:spcPts val="0"/>
              </a:spcBef>
              <a:spcAft>
                <a:spcPts val="0"/>
              </a:spcAft>
              <a:buNone/>
            </a:pPr>
            <a:r>
              <a:rPr lang="en"/>
              <a:t>Reward Function</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Developing reward functions in RL is always challenging. Especially if multiple </a:t>
            </a:r>
            <a:r>
              <a:rPr lang="en"/>
              <a:t>conditions</a:t>
            </a:r>
            <a:r>
              <a:rPr lang="en"/>
              <a:t> have to be concerned.</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My reward function </a:t>
            </a:r>
            <a:r>
              <a:rPr lang="en"/>
              <a:t>solution</a:t>
            </a:r>
            <a:r>
              <a:rPr lang="en"/>
              <a:t> consists out of two components.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Left ...</a:t>
            </a:r>
            <a:endParaRPr/>
          </a:p>
          <a:p>
            <a:pPr indent="0" lvl="0" marL="0" marR="0" rtl="0" algn="l">
              <a:lnSpc>
                <a:spcPct val="100000"/>
              </a:lnSpc>
              <a:spcBef>
                <a:spcPts val="0"/>
              </a:spcBef>
              <a:spcAft>
                <a:spcPts val="0"/>
              </a:spcAft>
              <a:buNone/>
            </a:pPr>
            <a:r>
              <a:rPr lang="en"/>
              <a:t>The reward for keeping the right velocity. The highest reward is obtained by maintaining a the specified velocity here 0.1 m/s.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Right…</a:t>
            </a:r>
            <a:endParaRPr/>
          </a:p>
          <a:p>
            <a:pPr indent="0" lvl="0" marL="0" marR="0" rtl="0" algn="l">
              <a:lnSpc>
                <a:spcPct val="100000"/>
              </a:lnSpc>
              <a:spcBef>
                <a:spcPts val="0"/>
              </a:spcBef>
              <a:spcAft>
                <a:spcPts val="0"/>
              </a:spcAft>
              <a:buNone/>
            </a:pPr>
            <a:r>
              <a:rPr lang="en"/>
              <a:t>The reward for minimizing the power usage. The highest reward is obtained as the power usage goes to zero. I calculated the power usage by </a:t>
            </a:r>
            <a:r>
              <a:rPr lang="en"/>
              <a:t>multiplying</a:t>
            </a:r>
            <a:r>
              <a:rPr lang="en"/>
              <a:t> the torquer with the joint velocity.</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Both rewards are normalized so they can be easier combined together.</a:t>
            </a:r>
            <a:endParaRPr/>
          </a:p>
          <a:p>
            <a:pPr indent="0" lvl="0" marL="0" marR="0" rtl="0" algn="l">
              <a:lnSpc>
                <a:spcPct val="100000"/>
              </a:lnSpc>
              <a:spcBef>
                <a:spcPts val="0"/>
              </a:spcBef>
              <a:spcAft>
                <a:spcPts val="0"/>
              </a:spcAft>
              <a:buNone/>
            </a:pPr>
            <a:r>
              <a:rPr lang="en"/>
              <a:t>Here they are just multiplied together.</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a:t>
            </a:r>
            <a:endParaRPr/>
          </a:p>
          <a:p>
            <a:pPr indent="0" lvl="0" marL="0" marR="0" rtl="0" algn="l">
              <a:lnSpc>
                <a:spcPct val="100000"/>
              </a:lnSpc>
              <a:spcBef>
                <a:spcPts val="0"/>
              </a:spcBef>
              <a:spcAft>
                <a:spcPts val="0"/>
              </a:spcAft>
              <a:buNone/>
            </a:pPr>
            <a:r>
              <a:rPr lang="en"/>
              <a:t>For the sake of completeness</a:t>
            </a:r>
            <a:endParaRPr/>
          </a:p>
          <a:p>
            <a:pPr indent="0" lvl="0" marL="0" marR="0" rtl="0" algn="l">
              <a:lnSpc>
                <a:spcPct val="100000"/>
              </a:lnSpc>
              <a:spcBef>
                <a:spcPts val="0"/>
              </a:spcBef>
              <a:spcAft>
                <a:spcPts val="0"/>
              </a:spcAft>
              <a:buNone/>
            </a:pPr>
            <a:r>
              <a:t/>
            </a:r>
            <a:endParaRPr/>
          </a:p>
          <a:p>
            <a:pPr indent="0" lvl="0" marL="0" rtl="0">
              <a:spcBef>
                <a:spcPts val="0"/>
              </a:spcBef>
              <a:spcAft>
                <a:spcPts val="0"/>
              </a:spcAft>
              <a:buClr>
                <a:schemeClr val="dk1"/>
              </a:buClr>
              <a:buFont typeface="Arial"/>
              <a:buNone/>
            </a:pPr>
            <a:r>
              <a:rPr lang="en">
                <a:solidFill>
                  <a:schemeClr val="dk1"/>
                </a:solidFill>
              </a:rPr>
              <a:t>Just training to reach the most efficient locomotion doesn't work. The snake would learn to not move at all.</a:t>
            </a:r>
            <a:endParaRPr/>
          </a:p>
          <a:p>
            <a:pPr indent="0" lvl="0" marL="0" rtl="0">
              <a:spcBef>
                <a:spcPts val="0"/>
              </a:spcBef>
              <a:spcAft>
                <a:spcPts val="0"/>
              </a:spcAft>
              <a:buNone/>
            </a:pPr>
            <a:r>
              <a:rPr lang="en">
                <a:solidFill>
                  <a:schemeClr val="dk1"/>
                </a:solidFill>
              </a:rPr>
              <a:t>“Reward shaping” : Process of manually designing a reward function that needs to guide the reward function to a desired behavior.</a:t>
            </a:r>
            <a:endParaRPr>
              <a:solidFill>
                <a:schemeClr val="dk1"/>
              </a:solidFill>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rPr lang="en">
                <a:solidFill>
                  <a:schemeClr val="dk1"/>
                </a:solidFill>
              </a:rPr>
              <a:t>TODO üben des gut zu erklären!</a:t>
            </a:r>
            <a:endParaRPr>
              <a:solidFill>
                <a:schemeClr val="dk1"/>
              </a:solidFill>
            </a:endParaRPr>
          </a:p>
          <a:p>
            <a:pPr indent="0" lvl="0" marL="0" rtl="0">
              <a:spcBef>
                <a:spcPts val="0"/>
              </a:spcBef>
              <a:spcAft>
                <a:spcPts val="0"/>
              </a:spcAft>
              <a:buClr>
                <a:schemeClr val="dk1"/>
              </a:buClr>
              <a:buFont typeface="Arial"/>
              <a:buNone/>
            </a:pPr>
            <a:r>
              <a:rPr lang="en">
                <a:solidFill>
                  <a:schemeClr val="dk1"/>
                </a:solidFill>
              </a:rPr>
              <a:t>Bla hier gut …, da target velocity, da weniger power used…</a:t>
            </a:r>
            <a:endParaRPr>
              <a:solidFill>
                <a:schemeClr val="dk1"/>
              </a:solidFill>
            </a:endParaRPr>
          </a:p>
        </p:txBody>
      </p:sp>
      <p:sp>
        <p:nvSpPr>
          <p:cNvPr id="299" name="Google Shape;299;p10:notes"/>
          <p:cNvSpPr/>
          <p:nvPr>
            <p:ph idx="2" type="sldImg"/>
          </p:nvPr>
        </p:nvSpPr>
        <p:spPr>
          <a:xfrm>
            <a:off x="1371836" y="685800"/>
            <a:ext cx="41151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5" name="Shape 15"/>
        <p:cNvGrpSpPr/>
        <p:nvPr/>
      </p:nvGrpSpPr>
      <p:grpSpPr>
        <a:xfrm>
          <a:off x="0" y="0"/>
          <a:ext cx="0" cy="0"/>
          <a:chOff x="0" y="0"/>
          <a:chExt cx="0" cy="0"/>
        </a:xfrm>
      </p:grpSpPr>
      <p:sp>
        <p:nvSpPr>
          <p:cNvPr id="16" name="Google Shape;16;p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sz="1300">
                <a:latin typeface="Arial"/>
                <a:ea typeface="Arial"/>
                <a:cs typeface="Arial"/>
                <a:sym typeface="Arial"/>
              </a:defRPr>
            </a:lvl1pPr>
            <a:lvl2pPr lvl="1">
              <a:buNone/>
              <a:defRPr sz="1300">
                <a:latin typeface="Arial"/>
                <a:ea typeface="Arial"/>
                <a:cs typeface="Arial"/>
                <a:sym typeface="Arial"/>
              </a:defRPr>
            </a:lvl2pPr>
            <a:lvl3pPr lvl="2">
              <a:buNone/>
              <a:defRPr sz="1300">
                <a:latin typeface="Arial"/>
                <a:ea typeface="Arial"/>
                <a:cs typeface="Arial"/>
                <a:sym typeface="Arial"/>
              </a:defRPr>
            </a:lvl3pPr>
            <a:lvl4pPr lvl="3">
              <a:buNone/>
              <a:defRPr sz="1300">
                <a:latin typeface="Arial"/>
                <a:ea typeface="Arial"/>
                <a:cs typeface="Arial"/>
                <a:sym typeface="Arial"/>
              </a:defRPr>
            </a:lvl4pPr>
            <a:lvl5pPr lvl="4">
              <a:buNone/>
              <a:defRPr sz="1300">
                <a:latin typeface="Arial"/>
                <a:ea typeface="Arial"/>
                <a:cs typeface="Arial"/>
                <a:sym typeface="Arial"/>
              </a:defRPr>
            </a:lvl5pPr>
            <a:lvl6pPr lvl="5">
              <a:buNone/>
              <a:defRPr sz="1300">
                <a:latin typeface="Arial"/>
                <a:ea typeface="Arial"/>
                <a:cs typeface="Arial"/>
                <a:sym typeface="Arial"/>
              </a:defRPr>
            </a:lvl6pPr>
            <a:lvl7pPr lvl="6">
              <a:buNone/>
              <a:defRPr sz="1300">
                <a:latin typeface="Arial"/>
                <a:ea typeface="Arial"/>
                <a:cs typeface="Arial"/>
                <a:sym typeface="Arial"/>
              </a:defRPr>
            </a:lvl7pPr>
            <a:lvl8pPr lvl="7">
              <a:buNone/>
              <a:defRPr sz="1300">
                <a:latin typeface="Arial"/>
                <a:ea typeface="Arial"/>
                <a:cs typeface="Arial"/>
                <a:sym typeface="Arial"/>
              </a:defRPr>
            </a:lvl8pPr>
            <a:lvl9pPr lvl="8">
              <a:buNone/>
              <a:defRPr sz="1300">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7" name="Shape 17"/>
        <p:cNvGrpSpPr/>
        <p:nvPr/>
      </p:nvGrpSpPr>
      <p:grpSpPr>
        <a:xfrm>
          <a:off x="0" y="0"/>
          <a:ext cx="0" cy="0"/>
          <a:chOff x="0" y="0"/>
          <a:chExt cx="0" cy="0"/>
        </a:xfrm>
      </p:grpSpPr>
      <p:sp>
        <p:nvSpPr>
          <p:cNvPr id="18" name="Google Shape;18;p3"/>
          <p:cNvSpPr txBox="1"/>
          <p:nvPr>
            <p:ph idx="1" type="subTitle"/>
          </p:nvPr>
        </p:nvSpPr>
        <p:spPr>
          <a:xfrm>
            <a:off x="349100" y="1154100"/>
            <a:ext cx="4148700" cy="4142400"/>
          </a:xfrm>
          <a:prstGeom prst="rect">
            <a:avLst/>
          </a:prstGeom>
          <a:noFill/>
          <a:ln>
            <a:noFill/>
          </a:ln>
        </p:spPr>
        <p:txBody>
          <a:bodyPr anchorCtr="0" anchor="ctr" bIns="0" lIns="0" spcFirstLastPara="1" rIns="0" wrap="square" tIns="0"/>
          <a:lstStyle>
            <a:lvl1pPr lvl="0" marR="0" rtl="0" algn="l">
              <a:spcBef>
                <a:spcPts val="0"/>
              </a:spcBef>
              <a:spcAft>
                <a:spcPts val="0"/>
              </a:spcAft>
              <a:buSzPts val="1600"/>
              <a:buNone/>
              <a:defRPr b="0" i="0" sz="1600" u="none" cap="none" strike="noStrike"/>
            </a:lvl1pPr>
            <a:lvl2pPr lvl="1" marR="0" rtl="0" algn="l">
              <a:spcBef>
                <a:spcPts val="0"/>
              </a:spcBef>
              <a:spcAft>
                <a:spcPts val="0"/>
              </a:spcAft>
              <a:buSzPts val="1600"/>
              <a:buNone/>
              <a:defRPr b="0" i="0" sz="1600" u="none" cap="none" strike="noStrike"/>
            </a:lvl2pPr>
            <a:lvl3pPr lvl="2" marR="0" rtl="0" algn="l">
              <a:spcBef>
                <a:spcPts val="0"/>
              </a:spcBef>
              <a:spcAft>
                <a:spcPts val="0"/>
              </a:spcAft>
              <a:buSzPts val="1600"/>
              <a:buNone/>
              <a:defRPr b="0" i="0" sz="1600" u="none" cap="none" strike="noStrike"/>
            </a:lvl3pPr>
            <a:lvl4pPr lvl="3" marR="0" rtl="0" algn="l">
              <a:spcBef>
                <a:spcPts val="0"/>
              </a:spcBef>
              <a:spcAft>
                <a:spcPts val="0"/>
              </a:spcAft>
              <a:buSzPts val="1600"/>
              <a:buNone/>
              <a:defRPr b="0" i="0" sz="1600" u="none" cap="none" strike="noStrike"/>
            </a:lvl4pPr>
            <a:lvl5pPr lvl="4" marR="0" rtl="0" algn="l">
              <a:spcBef>
                <a:spcPts val="0"/>
              </a:spcBef>
              <a:spcAft>
                <a:spcPts val="0"/>
              </a:spcAft>
              <a:buSzPts val="1600"/>
              <a:buNone/>
              <a:defRPr b="0" i="0" sz="1600" u="none" cap="none" strike="noStrike"/>
            </a:lvl5pPr>
            <a:lvl6pPr lvl="5" marR="0" rtl="0" algn="l">
              <a:spcBef>
                <a:spcPts val="0"/>
              </a:spcBef>
              <a:spcAft>
                <a:spcPts val="0"/>
              </a:spcAft>
              <a:buSzPts val="1600"/>
              <a:buNone/>
              <a:defRPr b="0" i="0" sz="1600" u="none" cap="none" strike="noStrike"/>
            </a:lvl6pPr>
            <a:lvl7pPr lvl="6" marR="0" rtl="0" algn="l">
              <a:spcBef>
                <a:spcPts val="0"/>
              </a:spcBef>
              <a:spcAft>
                <a:spcPts val="0"/>
              </a:spcAft>
              <a:buSzPts val="1600"/>
              <a:buNone/>
              <a:defRPr b="0" i="0" sz="1600" u="none" cap="none" strike="noStrike"/>
            </a:lvl7pPr>
            <a:lvl8pPr lvl="7" marR="0" rtl="0" algn="l">
              <a:spcBef>
                <a:spcPts val="0"/>
              </a:spcBef>
              <a:spcAft>
                <a:spcPts val="0"/>
              </a:spcAft>
              <a:buSzPts val="1600"/>
              <a:buNone/>
              <a:defRPr b="0" i="0" sz="1600" u="none" cap="none" strike="noStrike"/>
            </a:lvl8pPr>
            <a:lvl9pPr lvl="8" marR="0" rtl="0" algn="l">
              <a:spcBef>
                <a:spcPts val="0"/>
              </a:spcBef>
              <a:spcAft>
                <a:spcPts val="0"/>
              </a:spcAft>
              <a:buSzPts val="1600"/>
              <a:buNone/>
              <a:defRPr b="0" i="0" sz="1600" u="none" cap="none" strike="noStrike"/>
            </a:lvl9pPr>
          </a:lstStyle>
          <a:p/>
        </p:txBody>
      </p:sp>
      <p:sp>
        <p:nvSpPr>
          <p:cNvPr id="19" name="Google Shape;19;p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sz="1300">
                <a:latin typeface="Arial"/>
                <a:ea typeface="Arial"/>
                <a:cs typeface="Arial"/>
                <a:sym typeface="Arial"/>
              </a:defRPr>
            </a:lvl1pPr>
            <a:lvl2pPr lvl="1">
              <a:buNone/>
              <a:defRPr sz="1300">
                <a:latin typeface="Arial"/>
                <a:ea typeface="Arial"/>
                <a:cs typeface="Arial"/>
                <a:sym typeface="Arial"/>
              </a:defRPr>
            </a:lvl2pPr>
            <a:lvl3pPr lvl="2">
              <a:buNone/>
              <a:defRPr sz="1300">
                <a:latin typeface="Arial"/>
                <a:ea typeface="Arial"/>
                <a:cs typeface="Arial"/>
                <a:sym typeface="Arial"/>
              </a:defRPr>
            </a:lvl3pPr>
            <a:lvl4pPr lvl="3">
              <a:buNone/>
              <a:defRPr sz="1300">
                <a:latin typeface="Arial"/>
                <a:ea typeface="Arial"/>
                <a:cs typeface="Arial"/>
                <a:sym typeface="Arial"/>
              </a:defRPr>
            </a:lvl4pPr>
            <a:lvl5pPr lvl="4">
              <a:buNone/>
              <a:defRPr sz="1300">
                <a:latin typeface="Arial"/>
                <a:ea typeface="Arial"/>
                <a:cs typeface="Arial"/>
                <a:sym typeface="Arial"/>
              </a:defRPr>
            </a:lvl5pPr>
            <a:lvl6pPr lvl="5">
              <a:buNone/>
              <a:defRPr sz="1300">
                <a:latin typeface="Arial"/>
                <a:ea typeface="Arial"/>
                <a:cs typeface="Arial"/>
                <a:sym typeface="Arial"/>
              </a:defRPr>
            </a:lvl6pPr>
            <a:lvl7pPr lvl="6">
              <a:buNone/>
              <a:defRPr sz="1300">
                <a:latin typeface="Arial"/>
                <a:ea typeface="Arial"/>
                <a:cs typeface="Arial"/>
                <a:sym typeface="Arial"/>
              </a:defRPr>
            </a:lvl7pPr>
            <a:lvl8pPr lvl="7">
              <a:buNone/>
              <a:defRPr sz="1300">
                <a:latin typeface="Arial"/>
                <a:ea typeface="Arial"/>
                <a:cs typeface="Arial"/>
                <a:sym typeface="Arial"/>
              </a:defRPr>
            </a:lvl8pPr>
            <a:lvl9pPr lvl="8">
              <a:buNone/>
              <a:defRPr sz="1300">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20" name="Google Shape;20;p3"/>
          <p:cNvSpPr txBox="1"/>
          <p:nvPr>
            <p:ph type="title"/>
          </p:nvPr>
        </p:nvSpPr>
        <p:spPr>
          <a:xfrm>
            <a:off x="349100" y="301500"/>
            <a:ext cx="8336400" cy="558000"/>
          </a:xfrm>
          <a:prstGeom prst="rect">
            <a:avLst/>
          </a:prstGeom>
          <a:noFill/>
          <a:ln>
            <a:noFill/>
          </a:ln>
        </p:spPr>
        <p:txBody>
          <a:bodyPr anchorCtr="0" anchor="b" bIns="35550" lIns="0" spcFirstLastPara="1" rIns="71100" wrap="square" tIns="35550"/>
          <a:lstStyle>
            <a:lvl1pPr lvl="0" marR="0" rtl="0" algn="l">
              <a:spcBef>
                <a:spcPts val="0"/>
              </a:spcBef>
              <a:spcAft>
                <a:spcPts val="0"/>
              </a:spcAft>
              <a:buClr>
                <a:srgbClr val="0066BD"/>
              </a:buClr>
              <a:buSzPts val="2200"/>
              <a:buNone/>
              <a:defRPr b="0" i="0" sz="2200" u="none" cap="none" strike="noStrike">
                <a:solidFill>
                  <a:srgbClr val="0066BD"/>
                </a:solidFill>
              </a:defRPr>
            </a:lvl1pPr>
            <a:lvl2pPr lvl="1" marR="0" rtl="0" algn="l">
              <a:spcBef>
                <a:spcPts val="0"/>
              </a:spcBef>
              <a:spcAft>
                <a:spcPts val="0"/>
              </a:spcAft>
              <a:buSzPts val="2200"/>
              <a:buNone/>
              <a:defRPr b="0" i="0" sz="2200" u="none" cap="none" strike="noStrike"/>
            </a:lvl2pPr>
            <a:lvl3pPr lvl="2" marR="0" rtl="0" algn="l">
              <a:spcBef>
                <a:spcPts val="0"/>
              </a:spcBef>
              <a:spcAft>
                <a:spcPts val="0"/>
              </a:spcAft>
              <a:buSzPts val="2200"/>
              <a:buNone/>
              <a:defRPr b="0" i="0" sz="2200" u="none" cap="none" strike="noStrike"/>
            </a:lvl3pPr>
            <a:lvl4pPr lvl="3" marR="0" rtl="0" algn="l">
              <a:spcBef>
                <a:spcPts val="0"/>
              </a:spcBef>
              <a:spcAft>
                <a:spcPts val="0"/>
              </a:spcAft>
              <a:buSzPts val="2200"/>
              <a:buNone/>
              <a:defRPr b="0" i="0" sz="2200" u="none" cap="none" strike="noStrike"/>
            </a:lvl4pPr>
            <a:lvl5pPr lvl="4" marR="0" rtl="0" algn="l">
              <a:spcBef>
                <a:spcPts val="0"/>
              </a:spcBef>
              <a:spcAft>
                <a:spcPts val="0"/>
              </a:spcAft>
              <a:buSzPts val="2200"/>
              <a:buNone/>
              <a:defRPr b="0" i="0" sz="2200" u="none" cap="none" strike="noStrike"/>
            </a:lvl5pPr>
            <a:lvl6pPr lvl="5" marR="0" rtl="0" algn="l">
              <a:spcBef>
                <a:spcPts val="0"/>
              </a:spcBef>
              <a:spcAft>
                <a:spcPts val="0"/>
              </a:spcAft>
              <a:buSzPts val="2200"/>
              <a:buNone/>
              <a:defRPr b="0" i="0" sz="2200" u="none" cap="none" strike="noStrike"/>
            </a:lvl6pPr>
            <a:lvl7pPr lvl="6" marR="0" rtl="0" algn="l">
              <a:spcBef>
                <a:spcPts val="0"/>
              </a:spcBef>
              <a:spcAft>
                <a:spcPts val="0"/>
              </a:spcAft>
              <a:buSzPts val="2200"/>
              <a:buNone/>
              <a:defRPr b="0" i="0" sz="2200" u="none" cap="none" strike="noStrike"/>
            </a:lvl7pPr>
            <a:lvl8pPr lvl="7" marR="0" rtl="0" algn="l">
              <a:spcBef>
                <a:spcPts val="0"/>
              </a:spcBef>
              <a:spcAft>
                <a:spcPts val="0"/>
              </a:spcAft>
              <a:buSzPts val="2200"/>
              <a:buNone/>
              <a:defRPr b="0" i="0" sz="2200" u="none" cap="none" strike="noStrike"/>
            </a:lvl8pPr>
            <a:lvl9pPr lvl="8" marR="0" rtl="0" algn="l">
              <a:spcBef>
                <a:spcPts val="0"/>
              </a:spcBef>
              <a:spcAft>
                <a:spcPts val="0"/>
              </a:spcAft>
              <a:buSzPts val="2200"/>
              <a:buNone/>
              <a:defRPr b="0" i="0" sz="22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21" name="Shape 21"/>
        <p:cNvGrpSpPr/>
        <p:nvPr/>
      </p:nvGrpSpPr>
      <p:grpSpPr>
        <a:xfrm>
          <a:off x="0" y="0"/>
          <a:ext cx="0" cy="0"/>
          <a:chOff x="0" y="0"/>
          <a:chExt cx="0" cy="0"/>
        </a:xfrm>
      </p:grpSpPr>
      <p:sp>
        <p:nvSpPr>
          <p:cNvPr id="22" name="Google Shape;22;p4"/>
          <p:cNvSpPr txBox="1"/>
          <p:nvPr>
            <p:ph idx="1" type="body"/>
          </p:nvPr>
        </p:nvSpPr>
        <p:spPr>
          <a:xfrm>
            <a:off x="349100" y="1077900"/>
            <a:ext cx="4148700" cy="41424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600"/>
              <a:buNone/>
              <a:defRPr b="0" i="0" sz="1600" u="none" cap="none" strike="noStrike"/>
            </a:lvl1pPr>
            <a:lvl2pPr indent="-228600" lvl="1" marL="914400" marR="0" rtl="0" algn="l">
              <a:spcBef>
                <a:spcPts val="0"/>
              </a:spcBef>
              <a:spcAft>
                <a:spcPts val="0"/>
              </a:spcAft>
              <a:buSzPts val="1600"/>
              <a:buNone/>
              <a:defRPr b="0" i="0" sz="1600" u="none" cap="none" strike="noStrike"/>
            </a:lvl2pPr>
            <a:lvl3pPr indent="-228600" lvl="2" marL="1371600" marR="0" rtl="0" algn="l">
              <a:spcBef>
                <a:spcPts val="0"/>
              </a:spcBef>
              <a:spcAft>
                <a:spcPts val="0"/>
              </a:spcAft>
              <a:buSzPts val="1600"/>
              <a:buNone/>
              <a:defRPr b="0" i="0" sz="1600" u="none" cap="none" strike="noStrike"/>
            </a:lvl3pPr>
            <a:lvl4pPr indent="-228600" lvl="3" marL="1828800" marR="0" rtl="0" algn="l">
              <a:spcBef>
                <a:spcPts val="0"/>
              </a:spcBef>
              <a:spcAft>
                <a:spcPts val="0"/>
              </a:spcAft>
              <a:buSzPts val="1600"/>
              <a:buNone/>
              <a:defRPr b="0" i="0" sz="1600" u="none" cap="none" strike="noStrike"/>
            </a:lvl4pPr>
            <a:lvl5pPr indent="-228600" lvl="4" marL="2286000" marR="0" rtl="0" algn="l">
              <a:spcBef>
                <a:spcPts val="0"/>
              </a:spcBef>
              <a:spcAft>
                <a:spcPts val="0"/>
              </a:spcAft>
              <a:buSzPts val="1600"/>
              <a:buNone/>
              <a:defRPr b="0" i="0" sz="1600" u="none" cap="none" strike="noStrike"/>
            </a:lvl5pPr>
            <a:lvl6pPr indent="-228600" lvl="5" marL="2743200" marR="0" rtl="0" algn="l">
              <a:spcBef>
                <a:spcPts val="0"/>
              </a:spcBef>
              <a:spcAft>
                <a:spcPts val="0"/>
              </a:spcAft>
              <a:buSzPts val="1600"/>
              <a:buNone/>
              <a:defRPr b="0" i="0" sz="1600" u="none" cap="none" strike="noStrike"/>
            </a:lvl6pPr>
            <a:lvl7pPr indent="-228600" lvl="6" marL="3200400" marR="0" rtl="0" algn="l">
              <a:spcBef>
                <a:spcPts val="0"/>
              </a:spcBef>
              <a:spcAft>
                <a:spcPts val="0"/>
              </a:spcAft>
              <a:buSzPts val="1600"/>
              <a:buNone/>
              <a:defRPr b="0" i="0" sz="1600" u="none" cap="none" strike="noStrike"/>
            </a:lvl7pPr>
            <a:lvl8pPr indent="-228600" lvl="7" marL="3657600" marR="0" rtl="0" algn="l">
              <a:spcBef>
                <a:spcPts val="0"/>
              </a:spcBef>
              <a:spcAft>
                <a:spcPts val="0"/>
              </a:spcAft>
              <a:buSzPts val="1600"/>
              <a:buNone/>
              <a:defRPr b="0" i="0" sz="1600" u="none" cap="none" strike="noStrike"/>
            </a:lvl8pPr>
            <a:lvl9pPr indent="-228600" lvl="8" marL="4114800" marR="0" rtl="0" algn="l">
              <a:spcBef>
                <a:spcPts val="0"/>
              </a:spcBef>
              <a:spcAft>
                <a:spcPts val="0"/>
              </a:spcAft>
              <a:buSzPts val="1600"/>
              <a:buNone/>
              <a:defRPr b="0" i="0" sz="1600" u="none" cap="none" strike="noStrike"/>
            </a:lvl9pPr>
          </a:lstStyle>
          <a:p/>
        </p:txBody>
      </p:sp>
      <p:sp>
        <p:nvSpPr>
          <p:cNvPr id="23" name="Google Shape;23;p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sz="1300">
                <a:latin typeface="Arial"/>
                <a:ea typeface="Arial"/>
                <a:cs typeface="Arial"/>
                <a:sym typeface="Arial"/>
              </a:defRPr>
            </a:lvl1pPr>
            <a:lvl2pPr lvl="1">
              <a:buNone/>
              <a:defRPr sz="1300">
                <a:latin typeface="Arial"/>
                <a:ea typeface="Arial"/>
                <a:cs typeface="Arial"/>
                <a:sym typeface="Arial"/>
              </a:defRPr>
            </a:lvl2pPr>
            <a:lvl3pPr lvl="2">
              <a:buNone/>
              <a:defRPr sz="1300">
                <a:latin typeface="Arial"/>
                <a:ea typeface="Arial"/>
                <a:cs typeface="Arial"/>
                <a:sym typeface="Arial"/>
              </a:defRPr>
            </a:lvl3pPr>
            <a:lvl4pPr lvl="3">
              <a:buNone/>
              <a:defRPr sz="1300">
                <a:latin typeface="Arial"/>
                <a:ea typeface="Arial"/>
                <a:cs typeface="Arial"/>
                <a:sym typeface="Arial"/>
              </a:defRPr>
            </a:lvl4pPr>
            <a:lvl5pPr lvl="4">
              <a:buNone/>
              <a:defRPr sz="1300">
                <a:latin typeface="Arial"/>
                <a:ea typeface="Arial"/>
                <a:cs typeface="Arial"/>
                <a:sym typeface="Arial"/>
              </a:defRPr>
            </a:lvl5pPr>
            <a:lvl6pPr lvl="5">
              <a:buNone/>
              <a:defRPr sz="1300">
                <a:latin typeface="Arial"/>
                <a:ea typeface="Arial"/>
                <a:cs typeface="Arial"/>
                <a:sym typeface="Arial"/>
              </a:defRPr>
            </a:lvl6pPr>
            <a:lvl7pPr lvl="6">
              <a:buNone/>
              <a:defRPr sz="1300">
                <a:latin typeface="Arial"/>
                <a:ea typeface="Arial"/>
                <a:cs typeface="Arial"/>
                <a:sym typeface="Arial"/>
              </a:defRPr>
            </a:lvl7pPr>
            <a:lvl8pPr lvl="7">
              <a:buNone/>
              <a:defRPr sz="1300">
                <a:latin typeface="Arial"/>
                <a:ea typeface="Arial"/>
                <a:cs typeface="Arial"/>
                <a:sym typeface="Arial"/>
              </a:defRPr>
            </a:lvl8pPr>
            <a:lvl9pPr lvl="8">
              <a:buNone/>
              <a:defRPr sz="1300">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24" name="Google Shape;24;p4"/>
          <p:cNvSpPr txBox="1"/>
          <p:nvPr>
            <p:ph type="title"/>
          </p:nvPr>
        </p:nvSpPr>
        <p:spPr>
          <a:xfrm>
            <a:off x="349100" y="301500"/>
            <a:ext cx="8336400" cy="558000"/>
          </a:xfrm>
          <a:prstGeom prst="rect">
            <a:avLst/>
          </a:prstGeom>
          <a:noFill/>
          <a:ln>
            <a:noFill/>
          </a:ln>
        </p:spPr>
        <p:txBody>
          <a:bodyPr anchorCtr="0" anchor="b" bIns="35550" lIns="0" spcFirstLastPara="1" rIns="71100" wrap="square" tIns="35550"/>
          <a:lstStyle>
            <a:lvl1pPr lvl="0" marR="0" rtl="0" algn="l">
              <a:spcBef>
                <a:spcPts val="0"/>
              </a:spcBef>
              <a:spcAft>
                <a:spcPts val="0"/>
              </a:spcAft>
              <a:buClr>
                <a:srgbClr val="0066BD"/>
              </a:buClr>
              <a:buSzPts val="2200"/>
              <a:buNone/>
              <a:defRPr b="0" i="0" sz="2200" u="none" cap="none" strike="noStrike">
                <a:solidFill>
                  <a:srgbClr val="0066BD"/>
                </a:solidFill>
              </a:defRPr>
            </a:lvl1pPr>
            <a:lvl2pPr lvl="1" marR="0" rtl="0" algn="l">
              <a:spcBef>
                <a:spcPts val="0"/>
              </a:spcBef>
              <a:spcAft>
                <a:spcPts val="0"/>
              </a:spcAft>
              <a:buSzPts val="2200"/>
              <a:buNone/>
              <a:defRPr b="0" i="0" sz="2200" u="none" cap="none" strike="noStrike"/>
            </a:lvl2pPr>
            <a:lvl3pPr lvl="2" marR="0" rtl="0" algn="l">
              <a:spcBef>
                <a:spcPts val="0"/>
              </a:spcBef>
              <a:spcAft>
                <a:spcPts val="0"/>
              </a:spcAft>
              <a:buSzPts val="2200"/>
              <a:buNone/>
              <a:defRPr b="0" i="0" sz="2200" u="none" cap="none" strike="noStrike"/>
            </a:lvl3pPr>
            <a:lvl4pPr lvl="3" marR="0" rtl="0" algn="l">
              <a:spcBef>
                <a:spcPts val="0"/>
              </a:spcBef>
              <a:spcAft>
                <a:spcPts val="0"/>
              </a:spcAft>
              <a:buSzPts val="2200"/>
              <a:buNone/>
              <a:defRPr b="0" i="0" sz="2200" u="none" cap="none" strike="noStrike"/>
            </a:lvl4pPr>
            <a:lvl5pPr lvl="4" marR="0" rtl="0" algn="l">
              <a:spcBef>
                <a:spcPts val="0"/>
              </a:spcBef>
              <a:spcAft>
                <a:spcPts val="0"/>
              </a:spcAft>
              <a:buSzPts val="2200"/>
              <a:buNone/>
              <a:defRPr b="0" i="0" sz="2200" u="none" cap="none" strike="noStrike"/>
            </a:lvl5pPr>
            <a:lvl6pPr lvl="5" marR="0" rtl="0" algn="l">
              <a:spcBef>
                <a:spcPts val="0"/>
              </a:spcBef>
              <a:spcAft>
                <a:spcPts val="0"/>
              </a:spcAft>
              <a:buSzPts val="2200"/>
              <a:buNone/>
              <a:defRPr b="0" i="0" sz="2200" u="none" cap="none" strike="noStrike"/>
            </a:lvl6pPr>
            <a:lvl7pPr lvl="6" marR="0" rtl="0" algn="l">
              <a:spcBef>
                <a:spcPts val="0"/>
              </a:spcBef>
              <a:spcAft>
                <a:spcPts val="0"/>
              </a:spcAft>
              <a:buSzPts val="2200"/>
              <a:buNone/>
              <a:defRPr b="0" i="0" sz="2200" u="none" cap="none" strike="noStrike"/>
            </a:lvl7pPr>
            <a:lvl8pPr lvl="7" marR="0" rtl="0" algn="l">
              <a:spcBef>
                <a:spcPts val="0"/>
              </a:spcBef>
              <a:spcAft>
                <a:spcPts val="0"/>
              </a:spcAft>
              <a:buSzPts val="2200"/>
              <a:buNone/>
              <a:defRPr b="0" i="0" sz="2200" u="none" cap="none" strike="noStrike"/>
            </a:lvl8pPr>
            <a:lvl9pPr lvl="8" marR="0" rtl="0" algn="l">
              <a:spcBef>
                <a:spcPts val="0"/>
              </a:spcBef>
              <a:spcAft>
                <a:spcPts val="0"/>
              </a:spcAft>
              <a:buSzPts val="2200"/>
              <a:buNone/>
              <a:defRPr b="0" i="0" sz="22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25" name="Shape 25"/>
        <p:cNvGrpSpPr/>
        <p:nvPr/>
      </p:nvGrpSpPr>
      <p:grpSpPr>
        <a:xfrm>
          <a:off x="0" y="0"/>
          <a:ext cx="0" cy="0"/>
          <a:chOff x="0" y="0"/>
          <a:chExt cx="0" cy="0"/>
        </a:xfrm>
      </p:grpSpPr>
      <p:sp>
        <p:nvSpPr>
          <p:cNvPr id="26" name="Google Shape;26;p5"/>
          <p:cNvSpPr txBox="1"/>
          <p:nvPr>
            <p:ph idx="1" type="body"/>
          </p:nvPr>
        </p:nvSpPr>
        <p:spPr>
          <a:xfrm>
            <a:off x="349100" y="1079400"/>
            <a:ext cx="4096200" cy="4217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600"/>
              <a:buNone/>
              <a:defRPr b="0" i="0" sz="1600" u="none" cap="none" strike="noStrike"/>
            </a:lvl1pPr>
            <a:lvl2pPr indent="-228600" lvl="1" marL="914400" marR="0" rtl="0" algn="l">
              <a:spcBef>
                <a:spcPts val="0"/>
              </a:spcBef>
              <a:spcAft>
                <a:spcPts val="0"/>
              </a:spcAft>
              <a:buSzPts val="1600"/>
              <a:buNone/>
              <a:defRPr b="0" i="0" sz="1600" u="none" cap="none" strike="noStrike"/>
            </a:lvl2pPr>
            <a:lvl3pPr indent="-228600" lvl="2" marL="1371600" marR="0" rtl="0" algn="l">
              <a:spcBef>
                <a:spcPts val="0"/>
              </a:spcBef>
              <a:spcAft>
                <a:spcPts val="0"/>
              </a:spcAft>
              <a:buSzPts val="1600"/>
              <a:buNone/>
              <a:defRPr b="0" i="0" sz="1600" u="none" cap="none" strike="noStrike"/>
            </a:lvl3pPr>
            <a:lvl4pPr indent="-228600" lvl="3" marL="1828800" marR="0" rtl="0" algn="l">
              <a:spcBef>
                <a:spcPts val="0"/>
              </a:spcBef>
              <a:spcAft>
                <a:spcPts val="0"/>
              </a:spcAft>
              <a:buSzPts val="1600"/>
              <a:buNone/>
              <a:defRPr b="0" i="0" sz="1600" u="none" cap="none" strike="noStrike"/>
            </a:lvl4pPr>
            <a:lvl5pPr indent="-228600" lvl="4" marL="2286000" marR="0" rtl="0" algn="l">
              <a:spcBef>
                <a:spcPts val="0"/>
              </a:spcBef>
              <a:spcAft>
                <a:spcPts val="0"/>
              </a:spcAft>
              <a:buSzPts val="1600"/>
              <a:buNone/>
              <a:defRPr b="0" i="0" sz="1600" u="none" cap="none" strike="noStrike"/>
            </a:lvl5pPr>
            <a:lvl6pPr indent="-228600" lvl="5" marL="2743200" marR="0" rtl="0" algn="l">
              <a:spcBef>
                <a:spcPts val="0"/>
              </a:spcBef>
              <a:spcAft>
                <a:spcPts val="0"/>
              </a:spcAft>
              <a:buSzPts val="1600"/>
              <a:buNone/>
              <a:defRPr b="0" i="0" sz="1600" u="none" cap="none" strike="noStrike"/>
            </a:lvl6pPr>
            <a:lvl7pPr indent="-228600" lvl="6" marL="3200400" marR="0" rtl="0" algn="l">
              <a:spcBef>
                <a:spcPts val="0"/>
              </a:spcBef>
              <a:spcAft>
                <a:spcPts val="0"/>
              </a:spcAft>
              <a:buSzPts val="1600"/>
              <a:buNone/>
              <a:defRPr b="0" i="0" sz="1600" u="none" cap="none" strike="noStrike"/>
            </a:lvl7pPr>
            <a:lvl8pPr indent="-228600" lvl="7" marL="3657600" marR="0" rtl="0" algn="l">
              <a:spcBef>
                <a:spcPts val="0"/>
              </a:spcBef>
              <a:spcAft>
                <a:spcPts val="0"/>
              </a:spcAft>
              <a:buSzPts val="1600"/>
              <a:buNone/>
              <a:defRPr b="0" i="0" sz="1600" u="none" cap="none" strike="noStrike"/>
            </a:lvl8pPr>
            <a:lvl9pPr indent="-228600" lvl="8" marL="4114800" marR="0" rtl="0" algn="l">
              <a:spcBef>
                <a:spcPts val="0"/>
              </a:spcBef>
              <a:spcAft>
                <a:spcPts val="0"/>
              </a:spcAft>
              <a:buSzPts val="1600"/>
              <a:buNone/>
              <a:defRPr b="0" i="0" sz="1600" u="none" cap="none" strike="noStrike"/>
            </a:lvl9pPr>
          </a:lstStyle>
          <a:p/>
        </p:txBody>
      </p:sp>
      <p:sp>
        <p:nvSpPr>
          <p:cNvPr id="27" name="Google Shape;27;p5"/>
          <p:cNvSpPr txBox="1"/>
          <p:nvPr>
            <p:ph idx="2" type="body"/>
          </p:nvPr>
        </p:nvSpPr>
        <p:spPr>
          <a:xfrm>
            <a:off x="4676250" y="1079400"/>
            <a:ext cx="4170000" cy="4217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600"/>
              <a:buNone/>
              <a:defRPr b="0" i="0" sz="1600" u="none" cap="none" strike="noStrike"/>
            </a:lvl1pPr>
            <a:lvl2pPr indent="-228600" lvl="1" marL="914400" marR="0" rtl="0" algn="l">
              <a:spcBef>
                <a:spcPts val="0"/>
              </a:spcBef>
              <a:spcAft>
                <a:spcPts val="0"/>
              </a:spcAft>
              <a:buSzPts val="1600"/>
              <a:buNone/>
              <a:defRPr b="0" i="0" sz="1600" u="none" cap="none" strike="noStrike"/>
            </a:lvl2pPr>
            <a:lvl3pPr indent="-228600" lvl="2" marL="1371600" marR="0" rtl="0" algn="l">
              <a:spcBef>
                <a:spcPts val="0"/>
              </a:spcBef>
              <a:spcAft>
                <a:spcPts val="0"/>
              </a:spcAft>
              <a:buSzPts val="1600"/>
              <a:buNone/>
              <a:defRPr b="0" i="0" sz="1600" u="none" cap="none" strike="noStrike"/>
            </a:lvl3pPr>
            <a:lvl4pPr indent="-228600" lvl="3" marL="1828800" marR="0" rtl="0" algn="l">
              <a:spcBef>
                <a:spcPts val="0"/>
              </a:spcBef>
              <a:spcAft>
                <a:spcPts val="0"/>
              </a:spcAft>
              <a:buSzPts val="1600"/>
              <a:buNone/>
              <a:defRPr b="0" i="0" sz="1600" u="none" cap="none" strike="noStrike"/>
            </a:lvl4pPr>
            <a:lvl5pPr indent="-228600" lvl="4" marL="2286000" marR="0" rtl="0" algn="l">
              <a:spcBef>
                <a:spcPts val="0"/>
              </a:spcBef>
              <a:spcAft>
                <a:spcPts val="0"/>
              </a:spcAft>
              <a:buSzPts val="1600"/>
              <a:buNone/>
              <a:defRPr b="0" i="0" sz="1600" u="none" cap="none" strike="noStrike"/>
            </a:lvl5pPr>
            <a:lvl6pPr indent="-228600" lvl="5" marL="2743200" marR="0" rtl="0" algn="l">
              <a:spcBef>
                <a:spcPts val="0"/>
              </a:spcBef>
              <a:spcAft>
                <a:spcPts val="0"/>
              </a:spcAft>
              <a:buSzPts val="1600"/>
              <a:buNone/>
              <a:defRPr b="0" i="0" sz="1600" u="none" cap="none" strike="noStrike"/>
            </a:lvl6pPr>
            <a:lvl7pPr indent="-228600" lvl="6" marL="3200400" marR="0" rtl="0" algn="l">
              <a:spcBef>
                <a:spcPts val="0"/>
              </a:spcBef>
              <a:spcAft>
                <a:spcPts val="0"/>
              </a:spcAft>
              <a:buSzPts val="1600"/>
              <a:buNone/>
              <a:defRPr b="0" i="0" sz="1600" u="none" cap="none" strike="noStrike"/>
            </a:lvl7pPr>
            <a:lvl8pPr indent="-228600" lvl="7" marL="3657600" marR="0" rtl="0" algn="l">
              <a:spcBef>
                <a:spcPts val="0"/>
              </a:spcBef>
              <a:spcAft>
                <a:spcPts val="0"/>
              </a:spcAft>
              <a:buSzPts val="1600"/>
              <a:buNone/>
              <a:defRPr b="0" i="0" sz="1600" u="none" cap="none" strike="noStrike"/>
            </a:lvl8pPr>
            <a:lvl9pPr indent="-228600" lvl="8" marL="4114800" marR="0" rtl="0" algn="l">
              <a:spcBef>
                <a:spcPts val="0"/>
              </a:spcBef>
              <a:spcAft>
                <a:spcPts val="0"/>
              </a:spcAft>
              <a:buSzPts val="1600"/>
              <a:buNone/>
              <a:defRPr b="0" i="0" sz="1600" u="none" cap="none" strike="noStrike"/>
            </a:lvl9pPr>
          </a:lstStyle>
          <a:p/>
        </p:txBody>
      </p:sp>
      <p:sp>
        <p:nvSpPr>
          <p:cNvPr id="28" name="Google Shape;28;p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a:buNone/>
              <a:defRPr>
                <a:latin typeface="Arial"/>
                <a:ea typeface="Arial"/>
                <a:cs typeface="Arial"/>
                <a:sym typeface="Arial"/>
              </a:defRPr>
            </a:lvl1pPr>
            <a:lvl2pPr lvl="1">
              <a:buNone/>
              <a:defRPr>
                <a:latin typeface="Arial"/>
                <a:ea typeface="Arial"/>
                <a:cs typeface="Arial"/>
                <a:sym typeface="Arial"/>
              </a:defRPr>
            </a:lvl2pPr>
            <a:lvl3pPr lvl="2">
              <a:buNone/>
              <a:defRPr>
                <a:latin typeface="Arial"/>
                <a:ea typeface="Arial"/>
                <a:cs typeface="Arial"/>
                <a:sym typeface="Arial"/>
              </a:defRPr>
            </a:lvl3pPr>
            <a:lvl4pPr lvl="3">
              <a:buNone/>
              <a:defRPr>
                <a:latin typeface="Arial"/>
                <a:ea typeface="Arial"/>
                <a:cs typeface="Arial"/>
                <a:sym typeface="Arial"/>
              </a:defRPr>
            </a:lvl4pPr>
            <a:lvl5pPr lvl="4">
              <a:buNone/>
              <a:defRPr>
                <a:latin typeface="Arial"/>
                <a:ea typeface="Arial"/>
                <a:cs typeface="Arial"/>
                <a:sym typeface="Arial"/>
              </a:defRPr>
            </a:lvl5pPr>
            <a:lvl6pPr lvl="5">
              <a:buNone/>
              <a:defRPr>
                <a:latin typeface="Arial"/>
                <a:ea typeface="Arial"/>
                <a:cs typeface="Arial"/>
                <a:sym typeface="Arial"/>
              </a:defRPr>
            </a:lvl6pPr>
            <a:lvl7pPr lvl="6">
              <a:buNone/>
              <a:defRPr>
                <a:latin typeface="Arial"/>
                <a:ea typeface="Arial"/>
                <a:cs typeface="Arial"/>
                <a:sym typeface="Arial"/>
              </a:defRPr>
            </a:lvl7pPr>
            <a:lvl8pPr lvl="7">
              <a:buNone/>
              <a:defRPr>
                <a:latin typeface="Arial"/>
                <a:ea typeface="Arial"/>
                <a:cs typeface="Arial"/>
                <a:sym typeface="Arial"/>
              </a:defRPr>
            </a:lvl8pPr>
            <a:lvl9pPr lvl="8">
              <a:buNone/>
              <a:defRPr>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29" name="Google Shape;29;p5"/>
          <p:cNvSpPr txBox="1"/>
          <p:nvPr>
            <p:ph type="title"/>
          </p:nvPr>
        </p:nvSpPr>
        <p:spPr>
          <a:xfrm>
            <a:off x="349100" y="301500"/>
            <a:ext cx="8336400" cy="558000"/>
          </a:xfrm>
          <a:prstGeom prst="rect">
            <a:avLst/>
          </a:prstGeom>
          <a:noFill/>
          <a:ln>
            <a:noFill/>
          </a:ln>
        </p:spPr>
        <p:txBody>
          <a:bodyPr anchorCtr="0" anchor="b" bIns="35550" lIns="0" spcFirstLastPara="1" rIns="71100" wrap="square" tIns="35550"/>
          <a:lstStyle>
            <a:lvl1pPr lvl="0" marR="0" rtl="0" algn="l">
              <a:spcBef>
                <a:spcPts val="0"/>
              </a:spcBef>
              <a:spcAft>
                <a:spcPts val="0"/>
              </a:spcAft>
              <a:buClr>
                <a:srgbClr val="0066BD"/>
              </a:buClr>
              <a:buSzPts val="2200"/>
              <a:buNone/>
              <a:defRPr b="0" i="0" sz="2200" u="none" cap="none" strike="noStrike">
                <a:solidFill>
                  <a:srgbClr val="0066BD"/>
                </a:solidFill>
              </a:defRPr>
            </a:lvl1pPr>
            <a:lvl2pPr lvl="1" marR="0" rtl="0" algn="l">
              <a:spcBef>
                <a:spcPts val="0"/>
              </a:spcBef>
              <a:spcAft>
                <a:spcPts val="0"/>
              </a:spcAft>
              <a:buSzPts val="2200"/>
              <a:buNone/>
              <a:defRPr b="0" i="0" sz="2200" u="none" cap="none" strike="noStrike"/>
            </a:lvl2pPr>
            <a:lvl3pPr lvl="2" marR="0" rtl="0" algn="l">
              <a:spcBef>
                <a:spcPts val="0"/>
              </a:spcBef>
              <a:spcAft>
                <a:spcPts val="0"/>
              </a:spcAft>
              <a:buSzPts val="2200"/>
              <a:buNone/>
              <a:defRPr b="0" i="0" sz="2200" u="none" cap="none" strike="noStrike"/>
            </a:lvl3pPr>
            <a:lvl4pPr lvl="3" marR="0" rtl="0" algn="l">
              <a:spcBef>
                <a:spcPts val="0"/>
              </a:spcBef>
              <a:spcAft>
                <a:spcPts val="0"/>
              </a:spcAft>
              <a:buSzPts val="2200"/>
              <a:buNone/>
              <a:defRPr b="0" i="0" sz="2200" u="none" cap="none" strike="noStrike"/>
            </a:lvl4pPr>
            <a:lvl5pPr lvl="4" marR="0" rtl="0" algn="l">
              <a:spcBef>
                <a:spcPts val="0"/>
              </a:spcBef>
              <a:spcAft>
                <a:spcPts val="0"/>
              </a:spcAft>
              <a:buSzPts val="2200"/>
              <a:buNone/>
              <a:defRPr b="0" i="0" sz="2200" u="none" cap="none" strike="noStrike"/>
            </a:lvl5pPr>
            <a:lvl6pPr lvl="5" marR="0" rtl="0" algn="l">
              <a:spcBef>
                <a:spcPts val="0"/>
              </a:spcBef>
              <a:spcAft>
                <a:spcPts val="0"/>
              </a:spcAft>
              <a:buSzPts val="2200"/>
              <a:buNone/>
              <a:defRPr b="0" i="0" sz="2200" u="none" cap="none" strike="noStrike"/>
            </a:lvl6pPr>
            <a:lvl7pPr lvl="6" marR="0" rtl="0" algn="l">
              <a:spcBef>
                <a:spcPts val="0"/>
              </a:spcBef>
              <a:spcAft>
                <a:spcPts val="0"/>
              </a:spcAft>
              <a:buSzPts val="2200"/>
              <a:buNone/>
              <a:defRPr b="0" i="0" sz="2200" u="none" cap="none" strike="noStrike"/>
            </a:lvl7pPr>
            <a:lvl8pPr lvl="7" marR="0" rtl="0" algn="l">
              <a:spcBef>
                <a:spcPts val="0"/>
              </a:spcBef>
              <a:spcAft>
                <a:spcPts val="0"/>
              </a:spcAft>
              <a:buSzPts val="2200"/>
              <a:buNone/>
              <a:defRPr b="0" i="0" sz="2200" u="none" cap="none" strike="noStrike"/>
            </a:lvl8pPr>
            <a:lvl9pPr lvl="8" marR="0" rtl="0" algn="l">
              <a:spcBef>
                <a:spcPts val="0"/>
              </a:spcBef>
              <a:spcAft>
                <a:spcPts val="0"/>
              </a:spcAft>
              <a:buSzPts val="2200"/>
              <a:buNone/>
              <a:defRPr b="0" i="0" sz="22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2 Content">
  <p:cSld name="TWO_OBJECTS_1">
    <p:spTree>
      <p:nvGrpSpPr>
        <p:cNvPr id="30" name="Shape 30"/>
        <p:cNvGrpSpPr/>
        <p:nvPr/>
      </p:nvGrpSpPr>
      <p:grpSpPr>
        <a:xfrm>
          <a:off x="0" y="0"/>
          <a:ext cx="0" cy="0"/>
          <a:chOff x="0" y="0"/>
          <a:chExt cx="0" cy="0"/>
        </a:xfrm>
      </p:grpSpPr>
      <p:sp>
        <p:nvSpPr>
          <p:cNvPr id="31" name="Google Shape;31;p6"/>
          <p:cNvSpPr txBox="1"/>
          <p:nvPr>
            <p:ph idx="1" type="body"/>
          </p:nvPr>
        </p:nvSpPr>
        <p:spPr>
          <a:xfrm>
            <a:off x="349100" y="1079400"/>
            <a:ext cx="4096200" cy="4217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600"/>
              <a:buNone/>
              <a:defRPr b="0" i="0" sz="1600" u="none" cap="none" strike="noStrike"/>
            </a:lvl1pPr>
            <a:lvl2pPr indent="-228600" lvl="1" marL="914400" marR="0" rtl="0" algn="l">
              <a:spcBef>
                <a:spcPts val="0"/>
              </a:spcBef>
              <a:spcAft>
                <a:spcPts val="0"/>
              </a:spcAft>
              <a:buSzPts val="1600"/>
              <a:buNone/>
              <a:defRPr b="0" i="0" sz="1600" u="none" cap="none" strike="noStrike"/>
            </a:lvl2pPr>
            <a:lvl3pPr indent="-228600" lvl="2" marL="1371600" marR="0" rtl="0" algn="l">
              <a:spcBef>
                <a:spcPts val="0"/>
              </a:spcBef>
              <a:spcAft>
                <a:spcPts val="0"/>
              </a:spcAft>
              <a:buSzPts val="1600"/>
              <a:buNone/>
              <a:defRPr b="0" i="0" sz="1600" u="none" cap="none" strike="noStrike"/>
            </a:lvl3pPr>
            <a:lvl4pPr indent="-228600" lvl="3" marL="1828800" marR="0" rtl="0" algn="l">
              <a:spcBef>
                <a:spcPts val="0"/>
              </a:spcBef>
              <a:spcAft>
                <a:spcPts val="0"/>
              </a:spcAft>
              <a:buSzPts val="1600"/>
              <a:buNone/>
              <a:defRPr b="0" i="0" sz="1600" u="none" cap="none" strike="noStrike"/>
            </a:lvl4pPr>
            <a:lvl5pPr indent="-228600" lvl="4" marL="2286000" marR="0" rtl="0" algn="l">
              <a:spcBef>
                <a:spcPts val="0"/>
              </a:spcBef>
              <a:spcAft>
                <a:spcPts val="0"/>
              </a:spcAft>
              <a:buSzPts val="1600"/>
              <a:buNone/>
              <a:defRPr b="0" i="0" sz="1600" u="none" cap="none" strike="noStrike"/>
            </a:lvl5pPr>
            <a:lvl6pPr indent="-228600" lvl="5" marL="2743200" marR="0" rtl="0" algn="l">
              <a:spcBef>
                <a:spcPts val="0"/>
              </a:spcBef>
              <a:spcAft>
                <a:spcPts val="0"/>
              </a:spcAft>
              <a:buSzPts val="1600"/>
              <a:buNone/>
              <a:defRPr b="0" i="0" sz="1600" u="none" cap="none" strike="noStrike"/>
            </a:lvl6pPr>
            <a:lvl7pPr indent="-228600" lvl="6" marL="3200400" marR="0" rtl="0" algn="l">
              <a:spcBef>
                <a:spcPts val="0"/>
              </a:spcBef>
              <a:spcAft>
                <a:spcPts val="0"/>
              </a:spcAft>
              <a:buSzPts val="1600"/>
              <a:buNone/>
              <a:defRPr b="0" i="0" sz="1600" u="none" cap="none" strike="noStrike"/>
            </a:lvl7pPr>
            <a:lvl8pPr indent="-228600" lvl="7" marL="3657600" marR="0" rtl="0" algn="l">
              <a:spcBef>
                <a:spcPts val="0"/>
              </a:spcBef>
              <a:spcAft>
                <a:spcPts val="0"/>
              </a:spcAft>
              <a:buSzPts val="1600"/>
              <a:buNone/>
              <a:defRPr b="0" i="0" sz="1600" u="none" cap="none" strike="noStrike"/>
            </a:lvl8pPr>
            <a:lvl9pPr indent="-228600" lvl="8" marL="4114800" marR="0" rtl="0" algn="l">
              <a:spcBef>
                <a:spcPts val="0"/>
              </a:spcBef>
              <a:spcAft>
                <a:spcPts val="0"/>
              </a:spcAft>
              <a:buSzPts val="1600"/>
              <a:buNone/>
              <a:defRPr b="0" i="0" sz="1600" u="none" cap="none" strike="noStrike"/>
            </a:lvl9pPr>
          </a:lstStyle>
          <a:p/>
        </p:txBody>
      </p:sp>
      <p:sp>
        <p:nvSpPr>
          <p:cNvPr id="32" name="Google Shape;32;p6"/>
          <p:cNvSpPr txBox="1"/>
          <p:nvPr>
            <p:ph idx="2" type="body"/>
          </p:nvPr>
        </p:nvSpPr>
        <p:spPr>
          <a:xfrm>
            <a:off x="4676250" y="1079400"/>
            <a:ext cx="4170000" cy="4217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600"/>
              <a:buNone/>
              <a:defRPr b="0" i="0" sz="1600" u="none" cap="none" strike="noStrike"/>
            </a:lvl1pPr>
            <a:lvl2pPr indent="-228600" lvl="1" marL="914400" marR="0" rtl="0" algn="l">
              <a:spcBef>
                <a:spcPts val="0"/>
              </a:spcBef>
              <a:spcAft>
                <a:spcPts val="0"/>
              </a:spcAft>
              <a:buSzPts val="1600"/>
              <a:buNone/>
              <a:defRPr b="0" i="0" sz="1600" u="none" cap="none" strike="noStrike"/>
            </a:lvl2pPr>
            <a:lvl3pPr indent="-228600" lvl="2" marL="1371600" marR="0" rtl="0" algn="l">
              <a:spcBef>
                <a:spcPts val="0"/>
              </a:spcBef>
              <a:spcAft>
                <a:spcPts val="0"/>
              </a:spcAft>
              <a:buSzPts val="1600"/>
              <a:buNone/>
              <a:defRPr b="0" i="0" sz="1600" u="none" cap="none" strike="noStrike"/>
            </a:lvl3pPr>
            <a:lvl4pPr indent="-228600" lvl="3" marL="1828800" marR="0" rtl="0" algn="l">
              <a:spcBef>
                <a:spcPts val="0"/>
              </a:spcBef>
              <a:spcAft>
                <a:spcPts val="0"/>
              </a:spcAft>
              <a:buSzPts val="1600"/>
              <a:buNone/>
              <a:defRPr b="0" i="0" sz="1600" u="none" cap="none" strike="noStrike"/>
            </a:lvl4pPr>
            <a:lvl5pPr indent="-228600" lvl="4" marL="2286000" marR="0" rtl="0" algn="l">
              <a:spcBef>
                <a:spcPts val="0"/>
              </a:spcBef>
              <a:spcAft>
                <a:spcPts val="0"/>
              </a:spcAft>
              <a:buSzPts val="1600"/>
              <a:buNone/>
              <a:defRPr b="0" i="0" sz="1600" u="none" cap="none" strike="noStrike"/>
            </a:lvl5pPr>
            <a:lvl6pPr indent="-228600" lvl="5" marL="2743200" marR="0" rtl="0" algn="l">
              <a:spcBef>
                <a:spcPts val="0"/>
              </a:spcBef>
              <a:spcAft>
                <a:spcPts val="0"/>
              </a:spcAft>
              <a:buSzPts val="1600"/>
              <a:buNone/>
              <a:defRPr b="0" i="0" sz="1600" u="none" cap="none" strike="noStrike"/>
            </a:lvl6pPr>
            <a:lvl7pPr indent="-228600" lvl="6" marL="3200400" marR="0" rtl="0" algn="l">
              <a:spcBef>
                <a:spcPts val="0"/>
              </a:spcBef>
              <a:spcAft>
                <a:spcPts val="0"/>
              </a:spcAft>
              <a:buSzPts val="1600"/>
              <a:buNone/>
              <a:defRPr b="0" i="0" sz="1600" u="none" cap="none" strike="noStrike"/>
            </a:lvl7pPr>
            <a:lvl8pPr indent="-228600" lvl="7" marL="3657600" marR="0" rtl="0" algn="l">
              <a:spcBef>
                <a:spcPts val="0"/>
              </a:spcBef>
              <a:spcAft>
                <a:spcPts val="0"/>
              </a:spcAft>
              <a:buSzPts val="1600"/>
              <a:buNone/>
              <a:defRPr b="0" i="0" sz="1600" u="none" cap="none" strike="noStrike"/>
            </a:lvl8pPr>
            <a:lvl9pPr indent="-228600" lvl="8" marL="4114800" marR="0" rtl="0" algn="l">
              <a:spcBef>
                <a:spcPts val="0"/>
              </a:spcBef>
              <a:spcAft>
                <a:spcPts val="0"/>
              </a:spcAft>
              <a:buSzPts val="1600"/>
              <a:buNone/>
              <a:defRPr b="0" i="0" sz="1600" u="none" cap="none" strike="noStrike"/>
            </a:lvl9pPr>
          </a:lstStyle>
          <a:p/>
        </p:txBody>
      </p:sp>
      <p:sp>
        <p:nvSpPr>
          <p:cNvPr id="33" name="Google Shape;33;p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rtl="0">
              <a:buNone/>
              <a:defRPr sz="1300">
                <a:latin typeface="Arial"/>
                <a:ea typeface="Arial"/>
                <a:cs typeface="Arial"/>
                <a:sym typeface="Arial"/>
              </a:defRPr>
            </a:lvl1pPr>
            <a:lvl2pPr lvl="1" rtl="0">
              <a:buNone/>
              <a:defRPr sz="1300">
                <a:latin typeface="Arial"/>
                <a:ea typeface="Arial"/>
                <a:cs typeface="Arial"/>
                <a:sym typeface="Arial"/>
              </a:defRPr>
            </a:lvl2pPr>
            <a:lvl3pPr lvl="2" rtl="0">
              <a:buNone/>
              <a:defRPr sz="1300">
                <a:latin typeface="Arial"/>
                <a:ea typeface="Arial"/>
                <a:cs typeface="Arial"/>
                <a:sym typeface="Arial"/>
              </a:defRPr>
            </a:lvl3pPr>
            <a:lvl4pPr lvl="3" rtl="0">
              <a:buNone/>
              <a:defRPr sz="1300">
                <a:latin typeface="Arial"/>
                <a:ea typeface="Arial"/>
                <a:cs typeface="Arial"/>
                <a:sym typeface="Arial"/>
              </a:defRPr>
            </a:lvl4pPr>
            <a:lvl5pPr lvl="4" rtl="0">
              <a:buNone/>
              <a:defRPr sz="1300">
                <a:latin typeface="Arial"/>
                <a:ea typeface="Arial"/>
                <a:cs typeface="Arial"/>
                <a:sym typeface="Arial"/>
              </a:defRPr>
            </a:lvl5pPr>
            <a:lvl6pPr lvl="5" rtl="0">
              <a:buNone/>
              <a:defRPr sz="1300">
                <a:latin typeface="Arial"/>
                <a:ea typeface="Arial"/>
                <a:cs typeface="Arial"/>
                <a:sym typeface="Arial"/>
              </a:defRPr>
            </a:lvl6pPr>
            <a:lvl7pPr lvl="6" rtl="0">
              <a:buNone/>
              <a:defRPr sz="1300">
                <a:latin typeface="Arial"/>
                <a:ea typeface="Arial"/>
                <a:cs typeface="Arial"/>
                <a:sym typeface="Arial"/>
              </a:defRPr>
            </a:lvl7pPr>
            <a:lvl8pPr lvl="7" rtl="0">
              <a:buNone/>
              <a:defRPr sz="1300">
                <a:latin typeface="Arial"/>
                <a:ea typeface="Arial"/>
                <a:cs typeface="Arial"/>
                <a:sym typeface="Arial"/>
              </a:defRPr>
            </a:lvl8pPr>
            <a:lvl9pPr lvl="8" rtl="0">
              <a:buNone/>
              <a:defRPr sz="1300">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34" name="Google Shape;34;p6"/>
          <p:cNvSpPr txBox="1"/>
          <p:nvPr>
            <p:ph type="title"/>
          </p:nvPr>
        </p:nvSpPr>
        <p:spPr>
          <a:xfrm>
            <a:off x="349100" y="187420"/>
            <a:ext cx="6121800" cy="325500"/>
          </a:xfrm>
          <a:prstGeom prst="rect">
            <a:avLst/>
          </a:prstGeom>
          <a:noFill/>
          <a:ln>
            <a:noFill/>
          </a:ln>
        </p:spPr>
        <p:txBody>
          <a:bodyPr anchorCtr="0" anchor="b" bIns="35550" lIns="0" spcFirstLastPara="1" rIns="71100" wrap="square" tIns="35550"/>
          <a:lstStyle>
            <a:lvl1pPr lvl="0" marR="0" rtl="0" algn="l">
              <a:spcBef>
                <a:spcPts val="0"/>
              </a:spcBef>
              <a:spcAft>
                <a:spcPts val="0"/>
              </a:spcAft>
              <a:buClr>
                <a:srgbClr val="0066BD"/>
              </a:buClr>
              <a:buSzPts val="2200"/>
              <a:buNone/>
              <a:defRPr b="0" i="0" u="none" cap="none" strike="noStrike">
                <a:solidFill>
                  <a:srgbClr val="0066BD"/>
                </a:solidFill>
              </a:defRPr>
            </a:lvl1pPr>
            <a:lvl2pPr lvl="1" marR="0" rtl="0" algn="l">
              <a:spcBef>
                <a:spcPts val="0"/>
              </a:spcBef>
              <a:spcAft>
                <a:spcPts val="0"/>
              </a:spcAft>
              <a:buSzPts val="2200"/>
              <a:buNone/>
              <a:defRPr b="0" i="0" sz="2200" u="none" cap="none" strike="noStrike"/>
            </a:lvl2pPr>
            <a:lvl3pPr lvl="2" marR="0" rtl="0" algn="l">
              <a:spcBef>
                <a:spcPts val="0"/>
              </a:spcBef>
              <a:spcAft>
                <a:spcPts val="0"/>
              </a:spcAft>
              <a:buSzPts val="2200"/>
              <a:buNone/>
              <a:defRPr b="0" i="0" sz="2200" u="none" cap="none" strike="noStrike"/>
            </a:lvl3pPr>
            <a:lvl4pPr lvl="3" marR="0" rtl="0" algn="l">
              <a:spcBef>
                <a:spcPts val="0"/>
              </a:spcBef>
              <a:spcAft>
                <a:spcPts val="0"/>
              </a:spcAft>
              <a:buSzPts val="2200"/>
              <a:buNone/>
              <a:defRPr b="0" i="0" sz="2200" u="none" cap="none" strike="noStrike"/>
            </a:lvl4pPr>
            <a:lvl5pPr lvl="4" marR="0" rtl="0" algn="l">
              <a:spcBef>
                <a:spcPts val="0"/>
              </a:spcBef>
              <a:spcAft>
                <a:spcPts val="0"/>
              </a:spcAft>
              <a:buSzPts val="2200"/>
              <a:buNone/>
              <a:defRPr b="0" i="0" sz="2200" u="none" cap="none" strike="noStrike"/>
            </a:lvl5pPr>
            <a:lvl6pPr lvl="5" marR="0" rtl="0" algn="l">
              <a:spcBef>
                <a:spcPts val="0"/>
              </a:spcBef>
              <a:spcAft>
                <a:spcPts val="0"/>
              </a:spcAft>
              <a:buSzPts val="2200"/>
              <a:buNone/>
              <a:defRPr b="0" i="0" sz="2200" u="none" cap="none" strike="noStrike"/>
            </a:lvl6pPr>
            <a:lvl7pPr lvl="6" marR="0" rtl="0" algn="l">
              <a:spcBef>
                <a:spcPts val="0"/>
              </a:spcBef>
              <a:spcAft>
                <a:spcPts val="0"/>
              </a:spcAft>
              <a:buSzPts val="2200"/>
              <a:buNone/>
              <a:defRPr b="0" i="0" sz="2200" u="none" cap="none" strike="noStrike"/>
            </a:lvl7pPr>
            <a:lvl8pPr lvl="7" marR="0" rtl="0" algn="l">
              <a:spcBef>
                <a:spcPts val="0"/>
              </a:spcBef>
              <a:spcAft>
                <a:spcPts val="0"/>
              </a:spcAft>
              <a:buSzPts val="2200"/>
              <a:buNone/>
              <a:defRPr b="0" i="0" sz="2200" u="none" cap="none" strike="noStrike"/>
            </a:lvl8pPr>
            <a:lvl9pPr lvl="8" marR="0" rtl="0" algn="l">
              <a:spcBef>
                <a:spcPts val="0"/>
              </a:spcBef>
              <a:spcAft>
                <a:spcPts val="0"/>
              </a:spcAft>
              <a:buSzPts val="2200"/>
              <a:buNone/>
              <a:defRPr b="0" i="0" sz="2200" u="none" cap="none" strike="noStrike"/>
            </a:lvl9pPr>
          </a:lstStyle>
          <a:p/>
        </p:txBody>
      </p:sp>
      <p:sp>
        <p:nvSpPr>
          <p:cNvPr id="35" name="Google Shape;35;p6"/>
          <p:cNvSpPr txBox="1"/>
          <p:nvPr>
            <p:ph idx="3" type="title"/>
          </p:nvPr>
        </p:nvSpPr>
        <p:spPr>
          <a:xfrm>
            <a:off x="349100" y="463600"/>
            <a:ext cx="6762900" cy="396000"/>
          </a:xfrm>
          <a:prstGeom prst="rect">
            <a:avLst/>
          </a:prstGeom>
          <a:noFill/>
          <a:ln>
            <a:noFill/>
          </a:ln>
        </p:spPr>
        <p:txBody>
          <a:bodyPr anchorCtr="0" anchor="b" bIns="35550" lIns="0" spcFirstLastPara="1" rIns="71100" wrap="square" tIns="35550"/>
          <a:lstStyle>
            <a:lvl1pPr lvl="0" marR="0" rtl="0" algn="l">
              <a:spcBef>
                <a:spcPts val="0"/>
              </a:spcBef>
              <a:spcAft>
                <a:spcPts val="0"/>
              </a:spcAft>
              <a:buClr>
                <a:srgbClr val="0066BD"/>
              </a:buClr>
              <a:buSzPts val="2200"/>
              <a:buNone/>
              <a:defRPr b="0" i="0" sz="2200" u="none" cap="none" strike="noStrike">
                <a:solidFill>
                  <a:srgbClr val="0066BD"/>
                </a:solidFill>
              </a:defRPr>
            </a:lvl1pPr>
            <a:lvl2pPr lvl="1" marR="0" rtl="0" algn="l">
              <a:spcBef>
                <a:spcPts val="0"/>
              </a:spcBef>
              <a:spcAft>
                <a:spcPts val="0"/>
              </a:spcAft>
              <a:buSzPts val="2200"/>
              <a:buNone/>
              <a:defRPr b="0" i="0" sz="2200" u="none" cap="none" strike="noStrike"/>
            </a:lvl2pPr>
            <a:lvl3pPr lvl="2" marR="0" rtl="0" algn="l">
              <a:spcBef>
                <a:spcPts val="0"/>
              </a:spcBef>
              <a:spcAft>
                <a:spcPts val="0"/>
              </a:spcAft>
              <a:buSzPts val="2200"/>
              <a:buNone/>
              <a:defRPr b="0" i="0" sz="2200" u="none" cap="none" strike="noStrike"/>
            </a:lvl3pPr>
            <a:lvl4pPr lvl="3" marR="0" rtl="0" algn="l">
              <a:spcBef>
                <a:spcPts val="0"/>
              </a:spcBef>
              <a:spcAft>
                <a:spcPts val="0"/>
              </a:spcAft>
              <a:buSzPts val="2200"/>
              <a:buNone/>
              <a:defRPr b="0" i="0" sz="2200" u="none" cap="none" strike="noStrike"/>
            </a:lvl4pPr>
            <a:lvl5pPr lvl="4" marR="0" rtl="0" algn="l">
              <a:spcBef>
                <a:spcPts val="0"/>
              </a:spcBef>
              <a:spcAft>
                <a:spcPts val="0"/>
              </a:spcAft>
              <a:buSzPts val="2200"/>
              <a:buNone/>
              <a:defRPr b="0" i="0" sz="2200" u="none" cap="none" strike="noStrike"/>
            </a:lvl5pPr>
            <a:lvl6pPr lvl="5" marR="0" rtl="0" algn="l">
              <a:spcBef>
                <a:spcPts val="0"/>
              </a:spcBef>
              <a:spcAft>
                <a:spcPts val="0"/>
              </a:spcAft>
              <a:buSzPts val="2200"/>
              <a:buNone/>
              <a:defRPr b="0" i="0" sz="2200" u="none" cap="none" strike="noStrike"/>
            </a:lvl6pPr>
            <a:lvl7pPr lvl="6" marR="0" rtl="0" algn="l">
              <a:spcBef>
                <a:spcPts val="0"/>
              </a:spcBef>
              <a:spcAft>
                <a:spcPts val="0"/>
              </a:spcAft>
              <a:buSzPts val="2200"/>
              <a:buNone/>
              <a:defRPr b="0" i="0" sz="2200" u="none" cap="none" strike="noStrike"/>
            </a:lvl7pPr>
            <a:lvl8pPr lvl="7" marR="0" rtl="0" algn="l">
              <a:spcBef>
                <a:spcPts val="0"/>
              </a:spcBef>
              <a:spcAft>
                <a:spcPts val="0"/>
              </a:spcAft>
              <a:buSzPts val="2200"/>
              <a:buNone/>
              <a:defRPr b="0" i="0" sz="2200" u="none" cap="none" strike="noStrike"/>
            </a:lvl8pPr>
            <a:lvl9pPr lvl="8" marR="0" rtl="0" algn="l">
              <a:spcBef>
                <a:spcPts val="0"/>
              </a:spcBef>
              <a:spcAft>
                <a:spcPts val="0"/>
              </a:spcAft>
              <a:buSzPts val="2200"/>
              <a:buNone/>
              <a:defRPr b="0" i="0" sz="22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1 Content">
  <p:cSld name="TWO_OBJECTS_1_1">
    <p:spTree>
      <p:nvGrpSpPr>
        <p:cNvPr id="36" name="Shape 36"/>
        <p:cNvGrpSpPr/>
        <p:nvPr/>
      </p:nvGrpSpPr>
      <p:grpSpPr>
        <a:xfrm>
          <a:off x="0" y="0"/>
          <a:ext cx="0" cy="0"/>
          <a:chOff x="0" y="0"/>
          <a:chExt cx="0" cy="0"/>
        </a:xfrm>
      </p:grpSpPr>
      <p:sp>
        <p:nvSpPr>
          <p:cNvPr id="37" name="Google Shape;37;p7"/>
          <p:cNvSpPr txBox="1"/>
          <p:nvPr>
            <p:ph idx="1" type="body"/>
          </p:nvPr>
        </p:nvSpPr>
        <p:spPr>
          <a:xfrm>
            <a:off x="349100" y="1079400"/>
            <a:ext cx="4096200" cy="4217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600"/>
              <a:buNone/>
              <a:defRPr b="0" i="0" sz="1600" u="none" cap="none" strike="noStrike"/>
            </a:lvl1pPr>
            <a:lvl2pPr indent="-228600" lvl="1" marL="914400" marR="0" rtl="0" algn="l">
              <a:spcBef>
                <a:spcPts val="0"/>
              </a:spcBef>
              <a:spcAft>
                <a:spcPts val="0"/>
              </a:spcAft>
              <a:buSzPts val="1600"/>
              <a:buNone/>
              <a:defRPr b="0" i="0" sz="1600" u="none" cap="none" strike="noStrike"/>
            </a:lvl2pPr>
            <a:lvl3pPr indent="-228600" lvl="2" marL="1371600" marR="0" rtl="0" algn="l">
              <a:spcBef>
                <a:spcPts val="0"/>
              </a:spcBef>
              <a:spcAft>
                <a:spcPts val="0"/>
              </a:spcAft>
              <a:buSzPts val="1600"/>
              <a:buNone/>
              <a:defRPr b="0" i="0" sz="1600" u="none" cap="none" strike="noStrike"/>
            </a:lvl3pPr>
            <a:lvl4pPr indent="-228600" lvl="3" marL="1828800" marR="0" rtl="0" algn="l">
              <a:spcBef>
                <a:spcPts val="0"/>
              </a:spcBef>
              <a:spcAft>
                <a:spcPts val="0"/>
              </a:spcAft>
              <a:buSzPts val="1600"/>
              <a:buNone/>
              <a:defRPr b="0" i="0" sz="1600" u="none" cap="none" strike="noStrike"/>
            </a:lvl4pPr>
            <a:lvl5pPr indent="-228600" lvl="4" marL="2286000" marR="0" rtl="0" algn="l">
              <a:spcBef>
                <a:spcPts val="0"/>
              </a:spcBef>
              <a:spcAft>
                <a:spcPts val="0"/>
              </a:spcAft>
              <a:buSzPts val="1600"/>
              <a:buNone/>
              <a:defRPr b="0" i="0" sz="1600" u="none" cap="none" strike="noStrike"/>
            </a:lvl5pPr>
            <a:lvl6pPr indent="-228600" lvl="5" marL="2743200" marR="0" rtl="0" algn="l">
              <a:spcBef>
                <a:spcPts val="0"/>
              </a:spcBef>
              <a:spcAft>
                <a:spcPts val="0"/>
              </a:spcAft>
              <a:buSzPts val="1600"/>
              <a:buNone/>
              <a:defRPr b="0" i="0" sz="1600" u="none" cap="none" strike="noStrike"/>
            </a:lvl6pPr>
            <a:lvl7pPr indent="-228600" lvl="6" marL="3200400" marR="0" rtl="0" algn="l">
              <a:spcBef>
                <a:spcPts val="0"/>
              </a:spcBef>
              <a:spcAft>
                <a:spcPts val="0"/>
              </a:spcAft>
              <a:buSzPts val="1600"/>
              <a:buNone/>
              <a:defRPr b="0" i="0" sz="1600" u="none" cap="none" strike="noStrike"/>
            </a:lvl7pPr>
            <a:lvl8pPr indent="-228600" lvl="7" marL="3657600" marR="0" rtl="0" algn="l">
              <a:spcBef>
                <a:spcPts val="0"/>
              </a:spcBef>
              <a:spcAft>
                <a:spcPts val="0"/>
              </a:spcAft>
              <a:buSzPts val="1600"/>
              <a:buNone/>
              <a:defRPr b="0" i="0" sz="1600" u="none" cap="none" strike="noStrike"/>
            </a:lvl8pPr>
            <a:lvl9pPr indent="-228600" lvl="8" marL="4114800" marR="0" rtl="0" algn="l">
              <a:spcBef>
                <a:spcPts val="0"/>
              </a:spcBef>
              <a:spcAft>
                <a:spcPts val="0"/>
              </a:spcAft>
              <a:buSzPts val="1600"/>
              <a:buNone/>
              <a:defRPr b="0" i="0" sz="1600" u="none" cap="none" strike="noStrike"/>
            </a:lvl9pPr>
          </a:lstStyle>
          <a:p/>
        </p:txBody>
      </p:sp>
      <p:sp>
        <p:nvSpPr>
          <p:cNvPr id="38" name="Google Shape;38;p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lvl1pPr lvl="0" rtl="0">
              <a:buNone/>
              <a:defRPr sz="1300">
                <a:latin typeface="Arial"/>
                <a:ea typeface="Arial"/>
                <a:cs typeface="Arial"/>
                <a:sym typeface="Arial"/>
              </a:defRPr>
            </a:lvl1pPr>
            <a:lvl2pPr lvl="1" rtl="0">
              <a:buNone/>
              <a:defRPr sz="1300">
                <a:latin typeface="Arial"/>
                <a:ea typeface="Arial"/>
                <a:cs typeface="Arial"/>
                <a:sym typeface="Arial"/>
              </a:defRPr>
            </a:lvl2pPr>
            <a:lvl3pPr lvl="2" rtl="0">
              <a:buNone/>
              <a:defRPr sz="1300">
                <a:latin typeface="Arial"/>
                <a:ea typeface="Arial"/>
                <a:cs typeface="Arial"/>
                <a:sym typeface="Arial"/>
              </a:defRPr>
            </a:lvl3pPr>
            <a:lvl4pPr lvl="3" rtl="0">
              <a:buNone/>
              <a:defRPr sz="1300">
                <a:latin typeface="Arial"/>
                <a:ea typeface="Arial"/>
                <a:cs typeface="Arial"/>
                <a:sym typeface="Arial"/>
              </a:defRPr>
            </a:lvl4pPr>
            <a:lvl5pPr lvl="4" rtl="0">
              <a:buNone/>
              <a:defRPr sz="1300">
                <a:latin typeface="Arial"/>
                <a:ea typeface="Arial"/>
                <a:cs typeface="Arial"/>
                <a:sym typeface="Arial"/>
              </a:defRPr>
            </a:lvl5pPr>
            <a:lvl6pPr lvl="5" rtl="0">
              <a:buNone/>
              <a:defRPr sz="1300">
                <a:latin typeface="Arial"/>
                <a:ea typeface="Arial"/>
                <a:cs typeface="Arial"/>
                <a:sym typeface="Arial"/>
              </a:defRPr>
            </a:lvl6pPr>
            <a:lvl7pPr lvl="6" rtl="0">
              <a:buNone/>
              <a:defRPr sz="1300">
                <a:latin typeface="Arial"/>
                <a:ea typeface="Arial"/>
                <a:cs typeface="Arial"/>
                <a:sym typeface="Arial"/>
              </a:defRPr>
            </a:lvl7pPr>
            <a:lvl8pPr lvl="7" rtl="0">
              <a:buNone/>
              <a:defRPr sz="1300">
                <a:latin typeface="Arial"/>
                <a:ea typeface="Arial"/>
                <a:cs typeface="Arial"/>
                <a:sym typeface="Arial"/>
              </a:defRPr>
            </a:lvl8pPr>
            <a:lvl9pPr lvl="8" rtl="0">
              <a:buNone/>
              <a:defRPr sz="1300">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39" name="Google Shape;39;p7"/>
          <p:cNvSpPr txBox="1"/>
          <p:nvPr>
            <p:ph type="title"/>
          </p:nvPr>
        </p:nvSpPr>
        <p:spPr>
          <a:xfrm>
            <a:off x="349100" y="187420"/>
            <a:ext cx="6121800" cy="325500"/>
          </a:xfrm>
          <a:prstGeom prst="rect">
            <a:avLst/>
          </a:prstGeom>
          <a:noFill/>
          <a:ln>
            <a:noFill/>
          </a:ln>
        </p:spPr>
        <p:txBody>
          <a:bodyPr anchorCtr="0" anchor="b" bIns="35550" lIns="0" spcFirstLastPara="1" rIns="71100" wrap="square" tIns="35550"/>
          <a:lstStyle>
            <a:lvl1pPr lvl="0" marR="0" rtl="0" algn="l">
              <a:spcBef>
                <a:spcPts val="0"/>
              </a:spcBef>
              <a:spcAft>
                <a:spcPts val="0"/>
              </a:spcAft>
              <a:buClr>
                <a:srgbClr val="0066BD"/>
              </a:buClr>
              <a:buSzPts val="2200"/>
              <a:buNone/>
              <a:defRPr b="0" i="0" u="none" cap="none" strike="noStrike">
                <a:solidFill>
                  <a:srgbClr val="0066BD"/>
                </a:solidFill>
              </a:defRPr>
            </a:lvl1pPr>
            <a:lvl2pPr lvl="1" marR="0" rtl="0" algn="l">
              <a:spcBef>
                <a:spcPts val="0"/>
              </a:spcBef>
              <a:spcAft>
                <a:spcPts val="0"/>
              </a:spcAft>
              <a:buSzPts val="2200"/>
              <a:buNone/>
              <a:defRPr b="0" i="0" sz="2200" u="none" cap="none" strike="noStrike"/>
            </a:lvl2pPr>
            <a:lvl3pPr lvl="2" marR="0" rtl="0" algn="l">
              <a:spcBef>
                <a:spcPts val="0"/>
              </a:spcBef>
              <a:spcAft>
                <a:spcPts val="0"/>
              </a:spcAft>
              <a:buSzPts val="2200"/>
              <a:buNone/>
              <a:defRPr b="0" i="0" sz="2200" u="none" cap="none" strike="noStrike"/>
            </a:lvl3pPr>
            <a:lvl4pPr lvl="3" marR="0" rtl="0" algn="l">
              <a:spcBef>
                <a:spcPts val="0"/>
              </a:spcBef>
              <a:spcAft>
                <a:spcPts val="0"/>
              </a:spcAft>
              <a:buSzPts val="2200"/>
              <a:buNone/>
              <a:defRPr b="0" i="0" sz="2200" u="none" cap="none" strike="noStrike"/>
            </a:lvl4pPr>
            <a:lvl5pPr lvl="4" marR="0" rtl="0" algn="l">
              <a:spcBef>
                <a:spcPts val="0"/>
              </a:spcBef>
              <a:spcAft>
                <a:spcPts val="0"/>
              </a:spcAft>
              <a:buSzPts val="2200"/>
              <a:buNone/>
              <a:defRPr b="0" i="0" sz="2200" u="none" cap="none" strike="noStrike"/>
            </a:lvl5pPr>
            <a:lvl6pPr lvl="5" marR="0" rtl="0" algn="l">
              <a:spcBef>
                <a:spcPts val="0"/>
              </a:spcBef>
              <a:spcAft>
                <a:spcPts val="0"/>
              </a:spcAft>
              <a:buSzPts val="2200"/>
              <a:buNone/>
              <a:defRPr b="0" i="0" sz="2200" u="none" cap="none" strike="noStrike"/>
            </a:lvl6pPr>
            <a:lvl7pPr lvl="6" marR="0" rtl="0" algn="l">
              <a:spcBef>
                <a:spcPts val="0"/>
              </a:spcBef>
              <a:spcAft>
                <a:spcPts val="0"/>
              </a:spcAft>
              <a:buSzPts val="2200"/>
              <a:buNone/>
              <a:defRPr b="0" i="0" sz="2200" u="none" cap="none" strike="noStrike"/>
            </a:lvl7pPr>
            <a:lvl8pPr lvl="7" marR="0" rtl="0" algn="l">
              <a:spcBef>
                <a:spcPts val="0"/>
              </a:spcBef>
              <a:spcAft>
                <a:spcPts val="0"/>
              </a:spcAft>
              <a:buSzPts val="2200"/>
              <a:buNone/>
              <a:defRPr b="0" i="0" sz="2200" u="none" cap="none" strike="noStrike"/>
            </a:lvl8pPr>
            <a:lvl9pPr lvl="8" marR="0" rtl="0" algn="l">
              <a:spcBef>
                <a:spcPts val="0"/>
              </a:spcBef>
              <a:spcAft>
                <a:spcPts val="0"/>
              </a:spcAft>
              <a:buSzPts val="2200"/>
              <a:buNone/>
              <a:defRPr b="0" i="0" sz="2200" u="none" cap="none" strike="noStrike"/>
            </a:lvl9pPr>
          </a:lstStyle>
          <a:p/>
        </p:txBody>
      </p:sp>
      <p:sp>
        <p:nvSpPr>
          <p:cNvPr id="40" name="Google Shape;40;p7"/>
          <p:cNvSpPr txBox="1"/>
          <p:nvPr>
            <p:ph idx="2" type="title"/>
          </p:nvPr>
        </p:nvSpPr>
        <p:spPr>
          <a:xfrm>
            <a:off x="349100" y="463600"/>
            <a:ext cx="6762900" cy="396000"/>
          </a:xfrm>
          <a:prstGeom prst="rect">
            <a:avLst/>
          </a:prstGeom>
          <a:noFill/>
          <a:ln>
            <a:noFill/>
          </a:ln>
        </p:spPr>
        <p:txBody>
          <a:bodyPr anchorCtr="0" anchor="b" bIns="35550" lIns="0" spcFirstLastPara="1" rIns="71100" wrap="square" tIns="35550"/>
          <a:lstStyle>
            <a:lvl1pPr lvl="0" marR="0" rtl="0" algn="l">
              <a:spcBef>
                <a:spcPts val="0"/>
              </a:spcBef>
              <a:spcAft>
                <a:spcPts val="0"/>
              </a:spcAft>
              <a:buClr>
                <a:srgbClr val="0066BD"/>
              </a:buClr>
              <a:buSzPts val="2200"/>
              <a:buNone/>
              <a:defRPr b="0" i="0" sz="2200" u="none" cap="none" strike="noStrike">
                <a:solidFill>
                  <a:srgbClr val="0066BD"/>
                </a:solidFill>
              </a:defRPr>
            </a:lvl1pPr>
            <a:lvl2pPr lvl="1" marR="0" rtl="0" algn="l">
              <a:spcBef>
                <a:spcPts val="0"/>
              </a:spcBef>
              <a:spcAft>
                <a:spcPts val="0"/>
              </a:spcAft>
              <a:buSzPts val="2200"/>
              <a:buNone/>
              <a:defRPr b="0" i="0" sz="2200" u="none" cap="none" strike="noStrike"/>
            </a:lvl2pPr>
            <a:lvl3pPr lvl="2" marR="0" rtl="0" algn="l">
              <a:spcBef>
                <a:spcPts val="0"/>
              </a:spcBef>
              <a:spcAft>
                <a:spcPts val="0"/>
              </a:spcAft>
              <a:buSzPts val="2200"/>
              <a:buNone/>
              <a:defRPr b="0" i="0" sz="2200" u="none" cap="none" strike="noStrike"/>
            </a:lvl3pPr>
            <a:lvl4pPr lvl="3" marR="0" rtl="0" algn="l">
              <a:spcBef>
                <a:spcPts val="0"/>
              </a:spcBef>
              <a:spcAft>
                <a:spcPts val="0"/>
              </a:spcAft>
              <a:buSzPts val="2200"/>
              <a:buNone/>
              <a:defRPr b="0" i="0" sz="2200" u="none" cap="none" strike="noStrike"/>
            </a:lvl4pPr>
            <a:lvl5pPr lvl="4" marR="0" rtl="0" algn="l">
              <a:spcBef>
                <a:spcPts val="0"/>
              </a:spcBef>
              <a:spcAft>
                <a:spcPts val="0"/>
              </a:spcAft>
              <a:buSzPts val="2200"/>
              <a:buNone/>
              <a:defRPr b="0" i="0" sz="2200" u="none" cap="none" strike="noStrike"/>
            </a:lvl5pPr>
            <a:lvl6pPr lvl="5" marR="0" rtl="0" algn="l">
              <a:spcBef>
                <a:spcPts val="0"/>
              </a:spcBef>
              <a:spcAft>
                <a:spcPts val="0"/>
              </a:spcAft>
              <a:buSzPts val="2200"/>
              <a:buNone/>
              <a:defRPr b="0" i="0" sz="2200" u="none" cap="none" strike="noStrike"/>
            </a:lvl6pPr>
            <a:lvl7pPr lvl="6" marR="0" rtl="0" algn="l">
              <a:spcBef>
                <a:spcPts val="0"/>
              </a:spcBef>
              <a:spcAft>
                <a:spcPts val="0"/>
              </a:spcAft>
              <a:buSzPts val="2200"/>
              <a:buNone/>
              <a:defRPr b="0" i="0" sz="2200" u="none" cap="none" strike="noStrike"/>
            </a:lvl7pPr>
            <a:lvl8pPr lvl="7" marR="0" rtl="0" algn="l">
              <a:spcBef>
                <a:spcPts val="0"/>
              </a:spcBef>
              <a:spcAft>
                <a:spcPts val="0"/>
              </a:spcAft>
              <a:buSzPts val="2200"/>
              <a:buNone/>
              <a:defRPr b="0" i="0" sz="2200" u="none" cap="none" strike="noStrike"/>
            </a:lvl8pPr>
            <a:lvl9pPr lvl="8" marR="0" rtl="0" algn="l">
              <a:spcBef>
                <a:spcPts val="0"/>
              </a:spcBef>
              <a:spcAft>
                <a:spcPts val="0"/>
              </a:spcAft>
              <a:buSzPts val="2200"/>
              <a:buNone/>
              <a:defRPr b="0" i="0" sz="2200" u="none" cap="none" strike="noStrike"/>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slideLayout" Target="../slideLayouts/slideLayout1.xml"/><Relationship Id="rId10" Type="http://schemas.openxmlformats.org/officeDocument/2006/relationships/theme" Target="../theme/theme1.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9100" y="301500"/>
            <a:ext cx="8336400" cy="558000"/>
          </a:xfrm>
          <a:prstGeom prst="rect">
            <a:avLst/>
          </a:prstGeom>
          <a:noFill/>
          <a:ln>
            <a:noFill/>
          </a:ln>
        </p:spPr>
        <p:txBody>
          <a:bodyPr anchorCtr="0" anchor="b" bIns="35550" lIns="0" spcFirstLastPara="1" rIns="71100" wrap="square" tIns="35550"/>
          <a:lstStyle>
            <a:lvl1pPr lvl="0" marR="0" rtl="0" algn="l">
              <a:spcBef>
                <a:spcPts val="0"/>
              </a:spcBef>
              <a:spcAft>
                <a:spcPts val="0"/>
              </a:spcAft>
              <a:buClr>
                <a:srgbClr val="0066BD"/>
              </a:buClr>
              <a:buSzPts val="2200"/>
              <a:buNone/>
              <a:defRPr b="0" i="0" sz="2200" u="none" cap="none" strike="noStrike">
                <a:solidFill>
                  <a:srgbClr val="0066BD"/>
                </a:solidFill>
              </a:defRPr>
            </a:lvl1pPr>
            <a:lvl2pPr lvl="1" marR="0" rtl="0" algn="l">
              <a:spcBef>
                <a:spcPts val="0"/>
              </a:spcBef>
              <a:spcAft>
                <a:spcPts val="0"/>
              </a:spcAft>
              <a:buSzPts val="2200"/>
              <a:buNone/>
              <a:defRPr b="0" i="0" sz="2200" u="none" cap="none" strike="noStrike"/>
            </a:lvl2pPr>
            <a:lvl3pPr lvl="2" marR="0" rtl="0" algn="l">
              <a:spcBef>
                <a:spcPts val="0"/>
              </a:spcBef>
              <a:spcAft>
                <a:spcPts val="0"/>
              </a:spcAft>
              <a:buSzPts val="2200"/>
              <a:buNone/>
              <a:defRPr b="0" i="0" sz="2200" u="none" cap="none" strike="noStrike"/>
            </a:lvl3pPr>
            <a:lvl4pPr lvl="3" marR="0" rtl="0" algn="l">
              <a:spcBef>
                <a:spcPts val="0"/>
              </a:spcBef>
              <a:spcAft>
                <a:spcPts val="0"/>
              </a:spcAft>
              <a:buSzPts val="2200"/>
              <a:buNone/>
              <a:defRPr b="0" i="0" sz="2200" u="none" cap="none" strike="noStrike"/>
            </a:lvl4pPr>
            <a:lvl5pPr lvl="4" marR="0" rtl="0" algn="l">
              <a:spcBef>
                <a:spcPts val="0"/>
              </a:spcBef>
              <a:spcAft>
                <a:spcPts val="0"/>
              </a:spcAft>
              <a:buSzPts val="2200"/>
              <a:buNone/>
              <a:defRPr b="0" i="0" sz="2200" u="none" cap="none" strike="noStrike"/>
            </a:lvl5pPr>
            <a:lvl6pPr lvl="5" marR="0" rtl="0" algn="l">
              <a:spcBef>
                <a:spcPts val="0"/>
              </a:spcBef>
              <a:spcAft>
                <a:spcPts val="0"/>
              </a:spcAft>
              <a:buSzPts val="2200"/>
              <a:buNone/>
              <a:defRPr b="0" i="0" sz="2200" u="none" cap="none" strike="noStrike"/>
            </a:lvl6pPr>
            <a:lvl7pPr lvl="6" marR="0" rtl="0" algn="l">
              <a:spcBef>
                <a:spcPts val="0"/>
              </a:spcBef>
              <a:spcAft>
                <a:spcPts val="0"/>
              </a:spcAft>
              <a:buSzPts val="2200"/>
              <a:buNone/>
              <a:defRPr b="0" i="0" sz="2200" u="none" cap="none" strike="noStrike"/>
            </a:lvl7pPr>
            <a:lvl8pPr lvl="7" marR="0" rtl="0" algn="l">
              <a:spcBef>
                <a:spcPts val="0"/>
              </a:spcBef>
              <a:spcAft>
                <a:spcPts val="0"/>
              </a:spcAft>
              <a:buSzPts val="2200"/>
              <a:buNone/>
              <a:defRPr b="0" i="0" sz="2200" u="none" cap="none" strike="noStrike"/>
            </a:lvl8pPr>
            <a:lvl9pPr lvl="8" marR="0" rtl="0" algn="l">
              <a:spcBef>
                <a:spcPts val="0"/>
              </a:spcBef>
              <a:spcAft>
                <a:spcPts val="0"/>
              </a:spcAft>
              <a:buSzPts val="2200"/>
              <a:buNone/>
              <a:defRPr b="0" i="0" sz="2200" u="none" cap="none" strike="noStrike"/>
            </a:lvl9pPr>
          </a:lstStyle>
          <a:p/>
        </p:txBody>
      </p:sp>
      <p:sp>
        <p:nvSpPr>
          <p:cNvPr id="7" name="Google Shape;7;p1"/>
          <p:cNvSpPr txBox="1"/>
          <p:nvPr>
            <p:ph idx="1" type="body"/>
          </p:nvPr>
        </p:nvSpPr>
        <p:spPr>
          <a:xfrm>
            <a:off x="349100" y="1154100"/>
            <a:ext cx="4148700" cy="41424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Clr>
                <a:srgbClr val="434343"/>
              </a:buClr>
              <a:buSzPts val="1100"/>
              <a:buNone/>
              <a:defRPr b="0" i="0" sz="1400" u="none" cap="none" strike="noStrike">
                <a:solidFill>
                  <a:srgbClr val="434343"/>
                </a:solidFill>
              </a:defRPr>
            </a:lvl1pPr>
            <a:lvl2pPr indent="-228600" lvl="1" marL="914400" marR="0" rtl="0" algn="l">
              <a:spcBef>
                <a:spcPts val="0"/>
              </a:spcBef>
              <a:spcAft>
                <a:spcPts val="0"/>
              </a:spcAft>
              <a:buClr>
                <a:srgbClr val="434343"/>
              </a:buClr>
              <a:buSzPts val="1100"/>
              <a:buNone/>
              <a:defRPr b="0" i="0" sz="1400" u="none" cap="none" strike="noStrike">
                <a:solidFill>
                  <a:srgbClr val="434343"/>
                </a:solidFill>
              </a:defRPr>
            </a:lvl2pPr>
            <a:lvl3pPr indent="-228600" lvl="2" marL="1371600" marR="0" rtl="0" algn="l">
              <a:spcBef>
                <a:spcPts val="0"/>
              </a:spcBef>
              <a:spcAft>
                <a:spcPts val="0"/>
              </a:spcAft>
              <a:buClr>
                <a:srgbClr val="434343"/>
              </a:buClr>
              <a:buSzPts val="1100"/>
              <a:buNone/>
              <a:defRPr b="0" i="0" sz="1400" u="none" cap="none" strike="noStrike">
                <a:solidFill>
                  <a:srgbClr val="434343"/>
                </a:solidFill>
              </a:defRPr>
            </a:lvl3pPr>
            <a:lvl4pPr indent="-228600" lvl="3" marL="1828800" marR="0" rtl="0" algn="l">
              <a:spcBef>
                <a:spcPts val="0"/>
              </a:spcBef>
              <a:spcAft>
                <a:spcPts val="0"/>
              </a:spcAft>
              <a:buClr>
                <a:srgbClr val="434343"/>
              </a:buClr>
              <a:buSzPts val="1100"/>
              <a:buNone/>
              <a:defRPr b="0" i="0" sz="1400" u="none" cap="none" strike="noStrike">
                <a:solidFill>
                  <a:srgbClr val="434343"/>
                </a:solidFill>
              </a:defRPr>
            </a:lvl4pPr>
            <a:lvl5pPr indent="-228600" lvl="4" marL="2286000" marR="0" rtl="0" algn="l">
              <a:spcBef>
                <a:spcPts val="0"/>
              </a:spcBef>
              <a:spcAft>
                <a:spcPts val="0"/>
              </a:spcAft>
              <a:buClr>
                <a:srgbClr val="434343"/>
              </a:buClr>
              <a:buSzPts val="1100"/>
              <a:buNone/>
              <a:defRPr b="0" i="0" sz="1400" u="none" cap="none" strike="noStrike">
                <a:solidFill>
                  <a:srgbClr val="434343"/>
                </a:solidFill>
              </a:defRPr>
            </a:lvl5pPr>
            <a:lvl6pPr indent="-228600" lvl="5" marL="2743200" marR="0" rtl="0" algn="l">
              <a:spcBef>
                <a:spcPts val="0"/>
              </a:spcBef>
              <a:spcAft>
                <a:spcPts val="0"/>
              </a:spcAft>
              <a:buClr>
                <a:srgbClr val="434343"/>
              </a:buClr>
              <a:buSzPts val="1100"/>
              <a:buNone/>
              <a:defRPr b="0" i="0" sz="1400" u="none" cap="none" strike="noStrike">
                <a:solidFill>
                  <a:srgbClr val="434343"/>
                </a:solidFill>
              </a:defRPr>
            </a:lvl6pPr>
            <a:lvl7pPr indent="-228600" lvl="6" marL="3200400" marR="0" rtl="0" algn="l">
              <a:spcBef>
                <a:spcPts val="0"/>
              </a:spcBef>
              <a:spcAft>
                <a:spcPts val="0"/>
              </a:spcAft>
              <a:buClr>
                <a:srgbClr val="434343"/>
              </a:buClr>
              <a:buSzPts val="1100"/>
              <a:buNone/>
              <a:defRPr b="0" i="0" sz="1400" u="none" cap="none" strike="noStrike">
                <a:solidFill>
                  <a:srgbClr val="434343"/>
                </a:solidFill>
              </a:defRPr>
            </a:lvl7pPr>
            <a:lvl8pPr indent="-228600" lvl="7" marL="3657600" marR="0" rtl="0" algn="l">
              <a:spcBef>
                <a:spcPts val="0"/>
              </a:spcBef>
              <a:spcAft>
                <a:spcPts val="0"/>
              </a:spcAft>
              <a:buClr>
                <a:srgbClr val="434343"/>
              </a:buClr>
              <a:buSzPts val="1100"/>
              <a:buNone/>
              <a:defRPr b="0" i="0" sz="1400" u="none" cap="none" strike="noStrike">
                <a:solidFill>
                  <a:srgbClr val="434343"/>
                </a:solidFill>
              </a:defRPr>
            </a:lvl8pPr>
            <a:lvl9pPr indent="-228600" lvl="8" marL="4114800" marR="0" rtl="0" algn="l">
              <a:spcBef>
                <a:spcPts val="0"/>
              </a:spcBef>
              <a:spcAft>
                <a:spcPts val="0"/>
              </a:spcAft>
              <a:buClr>
                <a:srgbClr val="434343"/>
              </a:buClr>
              <a:buSzPts val="1100"/>
              <a:buNone/>
              <a:defRPr b="0" i="0" sz="1400" u="none" cap="none" strike="noStrike">
                <a:solidFill>
                  <a:srgbClr val="434343"/>
                </a:solidFill>
              </a:defRPr>
            </a:lvl9pPr>
          </a:lstStyle>
          <a:p/>
        </p:txBody>
      </p:sp>
      <p:sp>
        <p:nvSpPr>
          <p:cNvPr id="8" name="Google Shape;8;p1"/>
          <p:cNvSpPr txBox="1"/>
          <p:nvPr>
            <p:ph idx="10" type="dt"/>
          </p:nvPr>
        </p:nvSpPr>
        <p:spPr>
          <a:xfrm>
            <a:off x="628560" y="5297100"/>
            <a:ext cx="2057100" cy="303900"/>
          </a:xfrm>
          <a:prstGeom prst="rect">
            <a:avLst/>
          </a:prstGeom>
          <a:noFill/>
          <a:ln>
            <a:noFill/>
          </a:ln>
        </p:spPr>
        <p:txBody>
          <a:bodyPr anchorCtr="0" anchor="ctr" bIns="35550" lIns="71100" spcFirstLastPara="1" rIns="71100" wrap="square" tIns="35550"/>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9" name="Google Shape;9;p1"/>
          <p:cNvSpPr txBox="1"/>
          <p:nvPr>
            <p:ph idx="11" type="ftr"/>
          </p:nvPr>
        </p:nvSpPr>
        <p:spPr>
          <a:xfrm>
            <a:off x="3028860" y="5297100"/>
            <a:ext cx="3085800" cy="303900"/>
          </a:xfrm>
          <a:prstGeom prst="rect">
            <a:avLst/>
          </a:prstGeom>
          <a:noFill/>
          <a:ln>
            <a:noFill/>
          </a:ln>
        </p:spPr>
        <p:txBody>
          <a:bodyPr anchorCtr="0" anchor="ctr" bIns="35550" lIns="71100" spcFirstLastPara="1" rIns="71100" wrap="square" tIns="35550"/>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10" name="Google Shape;10;p1"/>
          <p:cNvSpPr/>
          <p:nvPr/>
        </p:nvSpPr>
        <p:spPr>
          <a:xfrm>
            <a:off x="4498200" y="-260700"/>
            <a:ext cx="3085800" cy="274200"/>
          </a:xfrm>
          <a:prstGeom prst="rect">
            <a:avLst/>
          </a:prstGeom>
          <a:noFill/>
          <a:ln>
            <a:noFill/>
          </a:ln>
        </p:spPr>
        <p:txBody>
          <a:bodyPr anchorCtr="0" anchor="ctr" bIns="35550" lIns="71100" spcFirstLastPara="1" rIns="71100" wrap="square" tIns="35550">
            <a:noAutofit/>
          </a:bodyPr>
          <a:lstStyle/>
          <a:p>
            <a:pPr indent="0" lvl="0" marL="0" marR="0" rtl="0" algn="l">
              <a:lnSpc>
                <a:spcPct val="90000"/>
              </a:lnSpc>
              <a:spcBef>
                <a:spcPts val="0"/>
              </a:spcBef>
              <a:spcAft>
                <a:spcPts val="0"/>
              </a:spcAft>
              <a:buNone/>
            </a:pPr>
            <a:r>
              <a:rPr b="0" i="0" lang="en" sz="900" u="none" cap="none" strike="noStrike">
                <a:solidFill>
                  <a:srgbClr val="7F7F7F"/>
                </a:solidFill>
                <a:latin typeface="Calibri"/>
                <a:ea typeface="Calibri"/>
                <a:cs typeface="Calibri"/>
                <a:sym typeface="Calibri"/>
              </a:rPr>
              <a:t>Chair of Robotics, Artificial Intelligence and Embedded Systems</a:t>
            </a:r>
            <a:endParaRPr b="0" i="0" sz="1400" u="none" cap="none" strike="noStrike">
              <a:solidFill>
                <a:srgbClr val="000000"/>
              </a:solidFill>
              <a:latin typeface="Cambria"/>
              <a:ea typeface="Cambria"/>
              <a:cs typeface="Cambria"/>
              <a:sym typeface="Cambria"/>
            </a:endParaRPr>
          </a:p>
        </p:txBody>
      </p:sp>
      <p:pic>
        <p:nvPicPr>
          <p:cNvPr id="11" name="Google Shape;11;p1"/>
          <p:cNvPicPr preferRelativeResize="0"/>
          <p:nvPr/>
        </p:nvPicPr>
        <p:blipFill rotWithShape="1">
          <a:blip r:embed="rId1">
            <a:alphaModFix/>
          </a:blip>
          <a:srcRect b="0" l="0" r="0" t="0"/>
          <a:stretch/>
        </p:blipFill>
        <p:spPr>
          <a:xfrm>
            <a:off x="7698552" y="340095"/>
            <a:ext cx="393390" cy="432810"/>
          </a:xfrm>
          <a:prstGeom prst="rect">
            <a:avLst/>
          </a:prstGeom>
          <a:noFill/>
          <a:ln>
            <a:noFill/>
          </a:ln>
        </p:spPr>
      </p:pic>
      <p:pic>
        <p:nvPicPr>
          <p:cNvPr id="12" name="Google Shape;12;p1"/>
          <p:cNvPicPr preferRelativeResize="0"/>
          <p:nvPr/>
        </p:nvPicPr>
        <p:blipFill rotWithShape="1">
          <a:blip r:embed="rId2">
            <a:alphaModFix/>
          </a:blip>
          <a:srcRect b="0" l="46771" r="0" t="0"/>
          <a:stretch/>
        </p:blipFill>
        <p:spPr>
          <a:xfrm>
            <a:off x="8102970" y="253500"/>
            <a:ext cx="861300" cy="606000"/>
          </a:xfrm>
          <a:prstGeom prst="rect">
            <a:avLst/>
          </a:prstGeom>
          <a:noFill/>
          <a:ln>
            <a:noFill/>
          </a:ln>
        </p:spPr>
      </p:pic>
      <p:pic>
        <p:nvPicPr>
          <p:cNvPr id="13" name="Google Shape;13;p1"/>
          <p:cNvPicPr preferRelativeResize="0"/>
          <p:nvPr/>
        </p:nvPicPr>
        <p:blipFill rotWithShape="1">
          <a:blip r:embed="rId3">
            <a:alphaModFix/>
          </a:blip>
          <a:srcRect b="23034" l="21777" r="19124" t="18249"/>
          <a:stretch/>
        </p:blipFill>
        <p:spPr>
          <a:xfrm>
            <a:off x="7148400" y="282415"/>
            <a:ext cx="491761" cy="488600"/>
          </a:xfrm>
          <a:prstGeom prst="rect">
            <a:avLst/>
          </a:prstGeom>
          <a:noFill/>
          <a:ln>
            <a:noFill/>
          </a:ln>
        </p:spPr>
      </p:pic>
      <p:sp>
        <p:nvSpPr>
          <p:cNvPr id="14" name="Google Shape;14;p1"/>
          <p:cNvSpPr txBox="1"/>
          <p:nvPr>
            <p:ph idx="12" type="sldNum"/>
          </p:nvPr>
        </p:nvSpPr>
        <p:spPr>
          <a:xfrm>
            <a:off x="8556784" y="5277612"/>
            <a:ext cx="548700" cy="437400"/>
          </a:xfrm>
          <a:prstGeom prst="rect">
            <a:avLst/>
          </a:prstGeom>
          <a:noFill/>
          <a:ln>
            <a:noFill/>
          </a:ln>
        </p:spPr>
        <p:txBody>
          <a:bodyPr anchorCtr="0" anchor="t" bIns="91425" lIns="91425" spcFirstLastPara="1" rIns="91425" wrap="square" tIns="91425">
            <a:noAutofit/>
          </a:bodyPr>
          <a:lstStyle>
            <a:lvl1pPr lvl="0" algn="r">
              <a:buNone/>
              <a:defRPr sz="1300">
                <a:solidFill>
                  <a:srgbClr val="434343"/>
                </a:solidFill>
              </a:defRPr>
            </a:lvl1pPr>
            <a:lvl2pPr lvl="1" algn="r">
              <a:buNone/>
              <a:defRPr sz="1300">
                <a:solidFill>
                  <a:srgbClr val="434343"/>
                </a:solidFill>
              </a:defRPr>
            </a:lvl2pPr>
            <a:lvl3pPr lvl="2" algn="r">
              <a:buNone/>
              <a:defRPr sz="1300">
                <a:solidFill>
                  <a:srgbClr val="434343"/>
                </a:solidFill>
              </a:defRPr>
            </a:lvl3pPr>
            <a:lvl4pPr lvl="3" algn="r">
              <a:buNone/>
              <a:defRPr sz="1300">
                <a:solidFill>
                  <a:srgbClr val="434343"/>
                </a:solidFill>
              </a:defRPr>
            </a:lvl4pPr>
            <a:lvl5pPr lvl="4" algn="r">
              <a:buNone/>
              <a:defRPr sz="1300">
                <a:solidFill>
                  <a:srgbClr val="434343"/>
                </a:solidFill>
              </a:defRPr>
            </a:lvl5pPr>
            <a:lvl6pPr lvl="5" algn="r">
              <a:buNone/>
              <a:defRPr sz="1300">
                <a:solidFill>
                  <a:srgbClr val="434343"/>
                </a:solidFill>
              </a:defRPr>
            </a:lvl6pPr>
            <a:lvl7pPr lvl="6" algn="r">
              <a:buNone/>
              <a:defRPr sz="1300">
                <a:solidFill>
                  <a:srgbClr val="434343"/>
                </a:solidFill>
              </a:defRPr>
            </a:lvl7pPr>
            <a:lvl8pPr lvl="7" algn="r">
              <a:buNone/>
              <a:defRPr sz="1300">
                <a:solidFill>
                  <a:srgbClr val="434343"/>
                </a:solidFill>
              </a:defRPr>
            </a:lvl8pPr>
            <a:lvl9pPr lvl="8" algn="r">
              <a:buNone/>
              <a:defRPr sz="1300">
                <a:solidFill>
                  <a:srgbClr val="434343"/>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41">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2.gif"/><Relationship Id="rId4" Type="http://schemas.openxmlformats.org/officeDocument/2006/relationships/image" Target="../media/image7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comments" Target="../comments/comment2.xml"/><Relationship Id="rId4" Type="http://schemas.openxmlformats.org/officeDocument/2006/relationships/image" Target="../media/image54.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rive.google.com/file/d/1vdj4Ne2z8xJg0qx5X7mt7zIJhTifaf2p/view" TargetMode="External"/><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41.png"/><Relationship Id="rId11" Type="http://schemas.openxmlformats.org/officeDocument/2006/relationships/image" Target="../media/image40.png"/><Relationship Id="rId10" Type="http://schemas.openxmlformats.org/officeDocument/2006/relationships/image" Target="../media/image35.png"/><Relationship Id="rId12" Type="http://schemas.openxmlformats.org/officeDocument/2006/relationships/image" Target="../media/image38.png"/><Relationship Id="rId9" Type="http://schemas.openxmlformats.org/officeDocument/2006/relationships/image" Target="../media/image42.png"/><Relationship Id="rId5" Type="http://schemas.openxmlformats.org/officeDocument/2006/relationships/image" Target="../media/image36.png"/><Relationship Id="rId6" Type="http://schemas.openxmlformats.org/officeDocument/2006/relationships/image" Target="../media/image48.png"/><Relationship Id="rId7" Type="http://schemas.openxmlformats.org/officeDocument/2006/relationships/image" Target="../media/image39.png"/><Relationship Id="rId8"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8.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1.gif"/><Relationship Id="rId4" Type="http://schemas.openxmlformats.org/officeDocument/2006/relationships/image" Target="../media/image53.png"/><Relationship Id="rId5" Type="http://schemas.openxmlformats.org/officeDocument/2006/relationships/image" Target="../media/image44.png"/><Relationship Id="rId6"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3.xml"/><Relationship Id="rId4" Type="http://schemas.openxmlformats.org/officeDocument/2006/relationships/image" Target="../media/image46.png"/><Relationship Id="rId11" Type="http://schemas.openxmlformats.org/officeDocument/2006/relationships/image" Target="../media/image58.png"/><Relationship Id="rId10" Type="http://schemas.openxmlformats.org/officeDocument/2006/relationships/image" Target="../media/image55.png"/><Relationship Id="rId12" Type="http://schemas.openxmlformats.org/officeDocument/2006/relationships/image" Target="../media/image60.png"/><Relationship Id="rId9"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9.png"/><Relationship Id="rId7" Type="http://schemas.openxmlformats.org/officeDocument/2006/relationships/image" Target="../media/image52.png"/><Relationship Id="rId8"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4.xml"/><Relationship Id="rId4" Type="http://schemas.openxmlformats.org/officeDocument/2006/relationships/image" Target="../media/image61.png"/><Relationship Id="rId5"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71.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68.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comments" Target="../comments/comment5.xml"/><Relationship Id="rId4"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68.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hyperlink" Target="http://drive.google.com/file/d/1PSH7mPFTI-tz5ULW8zwNO7w5zQ2r0Nkp/view" TargetMode="External"/><Relationship Id="rId6" Type="http://schemas.openxmlformats.org/officeDocument/2006/relationships/image" Target="../media/image69.jpg"/><Relationship Id="rId7"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drive.google.com/file/d/1agydpZKF9iGPX2NqbzW-WX5oFaz9vH5x/view" TargetMode="External"/><Relationship Id="rId4" Type="http://schemas.openxmlformats.org/officeDocument/2006/relationships/image" Target="../media/image7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4.png"/><Relationship Id="rId4" Type="http://schemas.openxmlformats.org/officeDocument/2006/relationships/image" Target="../media/image24.png"/><Relationship Id="rId5"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43.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29.png"/><Relationship Id="rId9"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3.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 name="Shape 44"/>
        <p:cNvGrpSpPr/>
        <p:nvPr/>
      </p:nvGrpSpPr>
      <p:grpSpPr>
        <a:xfrm>
          <a:off x="0" y="0"/>
          <a:ext cx="0" cy="0"/>
          <a:chOff x="0" y="0"/>
          <a:chExt cx="0" cy="0"/>
        </a:xfrm>
      </p:grpSpPr>
      <p:pic>
        <p:nvPicPr>
          <p:cNvPr id="45" name="Google Shape;45;p8"/>
          <p:cNvPicPr preferRelativeResize="0"/>
          <p:nvPr/>
        </p:nvPicPr>
        <p:blipFill>
          <a:blip r:embed="rId3">
            <a:alphaModFix/>
          </a:blip>
          <a:stretch>
            <a:fillRect/>
          </a:stretch>
        </p:blipFill>
        <p:spPr>
          <a:xfrm>
            <a:off x="5550725" y="2813025"/>
            <a:ext cx="3049450" cy="2661600"/>
          </a:xfrm>
          <a:prstGeom prst="rect">
            <a:avLst/>
          </a:prstGeom>
          <a:noFill/>
          <a:ln>
            <a:noFill/>
          </a:ln>
        </p:spPr>
      </p:pic>
      <p:sp>
        <p:nvSpPr>
          <p:cNvPr id="46" name="Google Shape;46;p8"/>
          <p:cNvSpPr/>
          <p:nvPr/>
        </p:nvSpPr>
        <p:spPr>
          <a:xfrm>
            <a:off x="278640" y="1227000"/>
            <a:ext cx="8586300" cy="335100"/>
          </a:xfrm>
          <a:prstGeom prst="rect">
            <a:avLst/>
          </a:prstGeom>
          <a:noFill/>
          <a:ln>
            <a:noFill/>
          </a:ln>
        </p:spPr>
        <p:txBody>
          <a:bodyPr anchorCtr="0" anchor="t" bIns="35550" lIns="71100" spcFirstLastPara="1" rIns="71100" wrap="square" tIns="35550">
            <a:noAutofit/>
          </a:bodyPr>
          <a:lstStyle/>
          <a:p>
            <a:pPr indent="0" lvl="0" marL="0" marR="0" rtl="0" algn="l">
              <a:lnSpc>
                <a:spcPct val="100000"/>
              </a:lnSpc>
              <a:spcBef>
                <a:spcPts val="0"/>
              </a:spcBef>
              <a:spcAft>
                <a:spcPts val="0"/>
              </a:spcAft>
              <a:buNone/>
            </a:pPr>
            <a:r>
              <a:rPr b="1" i="0" lang="en" sz="2400" u="none" cap="none" strike="noStrike">
                <a:solidFill>
                  <a:srgbClr val="434343"/>
                </a:solidFill>
              </a:rPr>
              <a:t>Master’s Thesis in Informatics</a:t>
            </a:r>
            <a:endParaRPr i="0" sz="2400" u="none" cap="none" strike="noStrike">
              <a:solidFill>
                <a:srgbClr val="434343"/>
              </a:solidFill>
            </a:endParaRPr>
          </a:p>
        </p:txBody>
      </p:sp>
      <p:sp>
        <p:nvSpPr>
          <p:cNvPr id="47" name="Google Shape;47;p8"/>
          <p:cNvSpPr/>
          <p:nvPr/>
        </p:nvSpPr>
        <p:spPr>
          <a:xfrm>
            <a:off x="278640" y="1828800"/>
            <a:ext cx="8586300" cy="1372800"/>
          </a:xfrm>
          <a:prstGeom prst="rect">
            <a:avLst/>
          </a:prstGeom>
          <a:noFill/>
          <a:ln>
            <a:noFill/>
          </a:ln>
        </p:spPr>
        <p:txBody>
          <a:bodyPr anchorCtr="0" anchor="t" bIns="35550" lIns="71100" spcFirstLastPara="1" rIns="71100" wrap="square" tIns="35550">
            <a:noAutofit/>
          </a:bodyPr>
          <a:lstStyle/>
          <a:p>
            <a:pPr indent="0" lvl="0" marL="0" marR="0" rtl="0" algn="l">
              <a:lnSpc>
                <a:spcPct val="100000"/>
              </a:lnSpc>
              <a:spcBef>
                <a:spcPts val="0"/>
              </a:spcBef>
              <a:spcAft>
                <a:spcPts val="0"/>
              </a:spcAft>
              <a:buNone/>
            </a:pPr>
            <a:r>
              <a:rPr b="1" i="0" lang="en" sz="3000" u="none" cap="none" strike="noStrike">
                <a:solidFill>
                  <a:srgbClr val="0065BD"/>
                </a:solidFill>
              </a:rPr>
              <a:t>Reinforcement Learning for Autonomous</a:t>
            </a:r>
            <a:endParaRPr i="0" sz="3000" u="none" cap="none" strike="noStrike">
              <a:solidFill>
                <a:srgbClr val="000000"/>
              </a:solidFill>
            </a:endParaRPr>
          </a:p>
          <a:p>
            <a:pPr indent="0" lvl="0" marL="0" marR="0" rtl="0" algn="l">
              <a:lnSpc>
                <a:spcPct val="100000"/>
              </a:lnSpc>
              <a:spcBef>
                <a:spcPts val="0"/>
              </a:spcBef>
              <a:spcAft>
                <a:spcPts val="0"/>
              </a:spcAft>
              <a:buNone/>
            </a:pPr>
            <a:r>
              <a:rPr b="1" i="0" lang="en" sz="3000" u="none" cap="none" strike="noStrike">
                <a:solidFill>
                  <a:srgbClr val="0065BD"/>
                </a:solidFill>
              </a:rPr>
              <a:t>Locomotion Control of Snake-Like Robots</a:t>
            </a:r>
            <a:endParaRPr i="0" sz="3000" u="none" cap="none" strike="noStrike">
              <a:solidFill>
                <a:srgbClr val="000000"/>
              </a:solidFill>
            </a:endParaRPr>
          </a:p>
        </p:txBody>
      </p:sp>
      <p:pic>
        <p:nvPicPr>
          <p:cNvPr id="48" name="Google Shape;48;p8"/>
          <p:cNvPicPr preferRelativeResize="0"/>
          <p:nvPr/>
        </p:nvPicPr>
        <p:blipFill rotWithShape="1">
          <a:blip r:embed="rId4">
            <a:alphaModFix/>
          </a:blip>
          <a:srcRect b="23725" l="23882" r="19524" t="20012"/>
          <a:stretch/>
        </p:blipFill>
        <p:spPr>
          <a:xfrm>
            <a:off x="374075" y="238904"/>
            <a:ext cx="741750" cy="737442"/>
          </a:xfrm>
          <a:prstGeom prst="rect">
            <a:avLst/>
          </a:prstGeom>
          <a:noFill/>
          <a:ln>
            <a:noFill/>
          </a:ln>
        </p:spPr>
      </p:pic>
      <p:pic>
        <p:nvPicPr>
          <p:cNvPr id="49" name="Google Shape;49;p8"/>
          <p:cNvPicPr preferRelativeResize="0"/>
          <p:nvPr/>
        </p:nvPicPr>
        <p:blipFill rotWithShape="1">
          <a:blip r:embed="rId5">
            <a:alphaModFix/>
          </a:blip>
          <a:srcRect b="13421" l="49751" r="0" t="14764"/>
          <a:stretch/>
        </p:blipFill>
        <p:spPr>
          <a:xfrm>
            <a:off x="2032450" y="291875"/>
            <a:ext cx="1421166" cy="684475"/>
          </a:xfrm>
          <a:prstGeom prst="rect">
            <a:avLst/>
          </a:prstGeom>
          <a:noFill/>
          <a:ln>
            <a:noFill/>
          </a:ln>
        </p:spPr>
      </p:pic>
      <p:pic>
        <p:nvPicPr>
          <p:cNvPr id="50" name="Google Shape;50;p8"/>
          <p:cNvPicPr preferRelativeResize="0"/>
          <p:nvPr/>
        </p:nvPicPr>
        <p:blipFill>
          <a:blip r:embed="rId6">
            <a:alphaModFix/>
          </a:blip>
          <a:stretch>
            <a:fillRect/>
          </a:stretch>
        </p:blipFill>
        <p:spPr>
          <a:xfrm>
            <a:off x="1256026" y="238900"/>
            <a:ext cx="669199" cy="737450"/>
          </a:xfrm>
          <a:prstGeom prst="rect">
            <a:avLst/>
          </a:prstGeom>
          <a:noFill/>
          <a:ln>
            <a:noFill/>
          </a:ln>
        </p:spPr>
      </p:pic>
      <p:graphicFrame>
        <p:nvGraphicFramePr>
          <p:cNvPr id="51" name="Google Shape;51;p8"/>
          <p:cNvGraphicFramePr/>
          <p:nvPr/>
        </p:nvGraphicFramePr>
        <p:xfrm>
          <a:off x="278650" y="3511935"/>
          <a:ext cx="3000000" cy="3000000"/>
        </p:xfrm>
        <a:graphic>
          <a:graphicData uri="http://schemas.openxmlformats.org/drawingml/2006/table">
            <a:tbl>
              <a:tblPr>
                <a:noFill/>
                <a:tableStyleId>{70E801CA-5230-435E-804C-2D3A97BC23B2}</a:tableStyleId>
              </a:tblPr>
              <a:tblGrid>
                <a:gridCol w="1329125"/>
                <a:gridCol w="3994475"/>
              </a:tblGrid>
              <a:tr h="289800">
                <a:tc>
                  <a:txBody>
                    <a:bodyPr>
                      <a:noAutofit/>
                    </a:bodyPr>
                    <a:lstStyle/>
                    <a:p>
                      <a:pPr indent="0" lvl="0" marL="0">
                        <a:spcBef>
                          <a:spcPts val="0"/>
                        </a:spcBef>
                        <a:spcAft>
                          <a:spcPts val="0"/>
                        </a:spcAft>
                        <a:buNone/>
                      </a:pPr>
                      <a:r>
                        <a:rPr lang="en" sz="1600">
                          <a:solidFill>
                            <a:srgbClr val="434343"/>
                          </a:solidFill>
                        </a:rPr>
                        <a:t>Author:</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 sz="1600">
                          <a:solidFill>
                            <a:srgbClr val="434343"/>
                          </a:solidFill>
                        </a:rPr>
                        <a:t>Christian Lemke</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650">
                <a:tc>
                  <a:txBody>
                    <a:bodyPr>
                      <a:noAutofit/>
                    </a:bodyPr>
                    <a:lstStyle/>
                    <a:p>
                      <a:pPr indent="0" lvl="0" marL="0">
                        <a:spcBef>
                          <a:spcPts val="0"/>
                        </a:spcBef>
                        <a:spcAft>
                          <a:spcPts val="0"/>
                        </a:spcAft>
                        <a:buNone/>
                      </a:pPr>
                      <a:r>
                        <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 sz="1600">
                          <a:solidFill>
                            <a:srgbClr val="434343"/>
                          </a:solidFill>
                        </a:rPr>
                        <a:t>Christian.Lemke@campus.lmu.de</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800">
                <a:tc>
                  <a:txBody>
                    <a:bodyPr>
                      <a:noAutofit/>
                    </a:bodyPr>
                    <a:lstStyle/>
                    <a:p>
                      <a:pPr indent="0" lvl="0" marL="0">
                        <a:spcBef>
                          <a:spcPts val="0"/>
                        </a:spcBef>
                        <a:spcAft>
                          <a:spcPts val="0"/>
                        </a:spcAft>
                        <a:buClr>
                          <a:schemeClr val="dk1"/>
                        </a:buClr>
                        <a:buSzPts val="1100"/>
                        <a:buFont typeface="Arial"/>
                        <a:buNone/>
                      </a:pPr>
                      <a:r>
                        <a:rPr lang="en" sz="1600">
                          <a:solidFill>
                            <a:srgbClr val="434343"/>
                          </a:solidFill>
                        </a:rPr>
                        <a:t>Supervisor:</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 sz="1600">
                          <a:solidFill>
                            <a:srgbClr val="434343"/>
                          </a:solidFill>
                        </a:rPr>
                        <a:t>Prof. Dr.-Ing. habil. Alonis Knoll</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800">
                <a:tc>
                  <a:txBody>
                    <a:bodyPr>
                      <a:noAutofit/>
                    </a:bodyPr>
                    <a:lstStyle/>
                    <a:p>
                      <a:pPr indent="0" lvl="0" marL="0">
                        <a:spcBef>
                          <a:spcPts val="0"/>
                        </a:spcBef>
                        <a:spcAft>
                          <a:spcPts val="0"/>
                        </a:spcAft>
                        <a:buNone/>
                      </a:pPr>
                      <a:r>
                        <a:rPr lang="en" sz="1600">
                          <a:solidFill>
                            <a:srgbClr val="434343"/>
                          </a:solidFill>
                        </a:rPr>
                        <a:t>Advisor:</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rPr lang="en" sz="1600">
                          <a:solidFill>
                            <a:srgbClr val="434343"/>
                          </a:solidFill>
                        </a:rPr>
                        <a:t>M.Eng. Zhenshan Bing</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9800">
                <a:tc>
                  <a:txBody>
                    <a:bodyPr>
                      <a:noAutofit/>
                    </a:bodyPr>
                    <a:lstStyle/>
                    <a:p>
                      <a:pPr indent="0" lvl="0" marL="0">
                        <a:spcBef>
                          <a:spcPts val="0"/>
                        </a:spcBef>
                        <a:spcAft>
                          <a:spcPts val="0"/>
                        </a:spcAft>
                        <a:buNone/>
                      </a:pPr>
                      <a:r>
                        <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None/>
                      </a:pPr>
                      <a:r>
                        <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23600">
                <a:tc>
                  <a:txBody>
                    <a:bodyPr>
                      <a:noAutofit/>
                    </a:bodyPr>
                    <a:lstStyle/>
                    <a:p>
                      <a:pPr indent="0" lvl="0" marL="0">
                        <a:spcBef>
                          <a:spcPts val="0"/>
                        </a:spcBef>
                        <a:spcAft>
                          <a:spcPts val="0"/>
                        </a:spcAft>
                        <a:buClr>
                          <a:schemeClr val="dk1"/>
                        </a:buClr>
                        <a:buSzPts val="1100"/>
                        <a:buFont typeface="Arial"/>
                        <a:buNone/>
                      </a:pPr>
                      <a:r>
                        <a:rPr lang="en" sz="1600">
                          <a:solidFill>
                            <a:srgbClr val="434343"/>
                          </a:solidFill>
                        </a:rPr>
                        <a:t>Date:</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a:spcBef>
                          <a:spcPts val="0"/>
                        </a:spcBef>
                        <a:spcAft>
                          <a:spcPts val="0"/>
                        </a:spcAft>
                        <a:buClr>
                          <a:schemeClr val="dk1"/>
                        </a:buClr>
                        <a:buSzPts val="1100"/>
                        <a:buFont typeface="Arial"/>
                        <a:buNone/>
                      </a:pPr>
                      <a:r>
                        <a:rPr lang="en" sz="1600">
                          <a:solidFill>
                            <a:srgbClr val="434343"/>
                          </a:solidFill>
                        </a:rPr>
                        <a:t>27.07.2018</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2" name="Google Shape;52;p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3" name="Google Shape;53;p8"/>
          <p:cNvSpPr/>
          <p:nvPr/>
        </p:nvSpPr>
        <p:spPr>
          <a:xfrm>
            <a:off x="6861150" y="163675"/>
            <a:ext cx="2196000" cy="737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1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21" name="Google Shape;321;p17"/>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1. Experiment: Autonomous Locomotion Control</a:t>
            </a:r>
            <a:endParaRPr/>
          </a:p>
        </p:txBody>
      </p:sp>
      <p:sp>
        <p:nvSpPr>
          <p:cNvPr id="322" name="Google Shape;322;p17"/>
          <p:cNvSpPr txBox="1"/>
          <p:nvPr>
            <p:ph idx="3"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Results</a:t>
            </a:r>
            <a:endParaRPr/>
          </a:p>
        </p:txBody>
      </p:sp>
      <p:pic>
        <p:nvPicPr>
          <p:cNvPr id="323" name="Google Shape;323;p17"/>
          <p:cNvPicPr preferRelativeResize="0"/>
          <p:nvPr/>
        </p:nvPicPr>
        <p:blipFill>
          <a:blip r:embed="rId3">
            <a:alphaModFix/>
          </a:blip>
          <a:stretch>
            <a:fillRect/>
          </a:stretch>
        </p:blipFill>
        <p:spPr>
          <a:xfrm>
            <a:off x="4655502" y="1081851"/>
            <a:ext cx="4322386" cy="2458625"/>
          </a:xfrm>
          <a:prstGeom prst="rect">
            <a:avLst/>
          </a:prstGeom>
          <a:noFill/>
          <a:ln>
            <a:noFill/>
          </a:ln>
        </p:spPr>
      </p:pic>
      <p:pic>
        <p:nvPicPr>
          <p:cNvPr id="324" name="Google Shape;324;p17"/>
          <p:cNvPicPr preferRelativeResize="0"/>
          <p:nvPr/>
        </p:nvPicPr>
        <p:blipFill>
          <a:blip r:embed="rId4">
            <a:alphaModFix/>
          </a:blip>
          <a:stretch>
            <a:fillRect/>
          </a:stretch>
        </p:blipFill>
        <p:spPr>
          <a:xfrm>
            <a:off x="253863" y="1081851"/>
            <a:ext cx="4322351" cy="2458625"/>
          </a:xfrm>
          <a:prstGeom prst="rect">
            <a:avLst/>
          </a:prstGeom>
          <a:noFill/>
          <a:ln>
            <a:noFill/>
          </a:ln>
        </p:spPr>
      </p:pic>
      <p:sp>
        <p:nvSpPr>
          <p:cNvPr id="325" name="Google Shape;325;p17"/>
          <p:cNvSpPr txBox="1"/>
          <p:nvPr/>
        </p:nvSpPr>
        <p:spPr>
          <a:xfrm>
            <a:off x="4655500" y="3599700"/>
            <a:ext cx="4322400" cy="13731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Clr>
                <a:srgbClr val="434343"/>
              </a:buClr>
              <a:buSzPts val="1600"/>
              <a:buChar char="●"/>
            </a:pPr>
            <a:r>
              <a:rPr lang="en" sz="1600">
                <a:solidFill>
                  <a:srgbClr val="434343"/>
                </a:solidFill>
              </a:rPr>
              <a:t>Velocity of 0.25 m/s</a:t>
            </a:r>
            <a:endParaRPr sz="1600">
              <a:solidFill>
                <a:srgbClr val="434343"/>
              </a:solidFill>
            </a:endParaRPr>
          </a:p>
          <a:p>
            <a:pPr indent="-330200" lvl="0" marL="457200" rtl="0">
              <a:spcBef>
                <a:spcPts val="0"/>
              </a:spcBef>
              <a:spcAft>
                <a:spcPts val="0"/>
              </a:spcAft>
              <a:buClr>
                <a:srgbClr val="434343"/>
              </a:buClr>
              <a:buSzPts val="1600"/>
              <a:buChar char="●"/>
            </a:pPr>
            <a:r>
              <a:rPr lang="en" sz="1600">
                <a:solidFill>
                  <a:srgbClr val="434343"/>
                </a:solidFill>
              </a:rPr>
              <a:t>“Lateral undulation” g</a:t>
            </a:r>
            <a:r>
              <a:rPr lang="en" sz="1600">
                <a:solidFill>
                  <a:srgbClr val="434343"/>
                </a:solidFill>
              </a:rPr>
              <a:t>ait pattern</a:t>
            </a:r>
            <a:endParaRPr sz="1600">
              <a:solidFill>
                <a:srgbClr val="434343"/>
              </a:solidFill>
            </a:endParaRPr>
          </a:p>
          <a:p>
            <a:pPr indent="-330200" lvl="0" marL="457200" rtl="0">
              <a:spcBef>
                <a:spcPts val="0"/>
              </a:spcBef>
              <a:spcAft>
                <a:spcPts val="0"/>
              </a:spcAft>
              <a:buClr>
                <a:srgbClr val="434343"/>
              </a:buClr>
              <a:buSzPts val="1600"/>
              <a:buChar char="●"/>
            </a:pPr>
            <a:r>
              <a:rPr lang="en" sz="1600">
                <a:solidFill>
                  <a:srgbClr val="434343"/>
                </a:solidFill>
              </a:rPr>
              <a:t>C</a:t>
            </a:r>
            <a:r>
              <a:rPr lang="en" sz="1600">
                <a:solidFill>
                  <a:srgbClr val="434343"/>
                </a:solidFill>
              </a:rPr>
              <a:t>arries w</a:t>
            </a:r>
            <a:r>
              <a:rPr lang="en" sz="1600">
                <a:solidFill>
                  <a:srgbClr val="434343"/>
                </a:solidFill>
              </a:rPr>
              <a:t>aves from head to tail</a:t>
            </a:r>
            <a:endParaRPr sz="1600">
              <a:solidFill>
                <a:srgbClr val="434343"/>
              </a:solidFill>
            </a:endParaRPr>
          </a:p>
        </p:txBody>
      </p:sp>
      <p:sp>
        <p:nvSpPr>
          <p:cNvPr id="326" name="Google Shape;326;p17"/>
          <p:cNvSpPr txBox="1"/>
          <p:nvPr/>
        </p:nvSpPr>
        <p:spPr>
          <a:xfrm>
            <a:off x="330075" y="3599700"/>
            <a:ext cx="4246200" cy="1373100"/>
          </a:xfrm>
          <a:prstGeom prst="rect">
            <a:avLst/>
          </a:prstGeom>
          <a:noFill/>
          <a:ln>
            <a:noFill/>
          </a:ln>
        </p:spPr>
        <p:txBody>
          <a:bodyPr anchorCtr="0" anchor="t" bIns="91425" lIns="91425" spcFirstLastPara="1" rIns="91425" wrap="square" tIns="91425">
            <a:noAutofit/>
          </a:bodyPr>
          <a:lstStyle/>
          <a:p>
            <a:pPr indent="-330200" lvl="0" marL="457200" rtl="0">
              <a:spcBef>
                <a:spcPts val="0"/>
              </a:spcBef>
              <a:spcAft>
                <a:spcPts val="0"/>
              </a:spcAft>
              <a:buClr>
                <a:srgbClr val="434343"/>
              </a:buClr>
              <a:buSzPts val="1600"/>
              <a:buChar char="●"/>
            </a:pPr>
            <a:r>
              <a:rPr lang="en" sz="1600">
                <a:solidFill>
                  <a:srgbClr val="434343"/>
                </a:solidFill>
              </a:rPr>
              <a:t>Velocity of 0.05 m/s</a:t>
            </a:r>
            <a:endParaRPr sz="1600">
              <a:solidFill>
                <a:srgbClr val="434343"/>
              </a:solidFill>
            </a:endParaRPr>
          </a:p>
          <a:p>
            <a:pPr indent="-330200" lvl="0" marL="457200" rtl="0">
              <a:spcBef>
                <a:spcPts val="0"/>
              </a:spcBef>
              <a:spcAft>
                <a:spcPts val="0"/>
              </a:spcAft>
              <a:buClr>
                <a:srgbClr val="434343"/>
              </a:buClr>
              <a:buSzPts val="1600"/>
              <a:buChar char="●"/>
            </a:pPr>
            <a:r>
              <a:rPr lang="en" sz="1600">
                <a:solidFill>
                  <a:srgbClr val="434343"/>
                </a:solidFill>
              </a:rPr>
              <a:t>“C</a:t>
            </a:r>
            <a:r>
              <a:rPr lang="en" sz="1600">
                <a:solidFill>
                  <a:srgbClr val="434343"/>
                </a:solidFill>
              </a:rPr>
              <a:t>oncertina” gait pattern </a:t>
            </a:r>
            <a:endParaRPr sz="1600">
              <a:solidFill>
                <a:srgbClr val="434343"/>
              </a:solidFill>
            </a:endParaRPr>
          </a:p>
          <a:p>
            <a:pPr indent="-330200" lvl="0" marL="457200" rtl="0">
              <a:spcBef>
                <a:spcPts val="0"/>
              </a:spcBef>
              <a:spcAft>
                <a:spcPts val="0"/>
              </a:spcAft>
              <a:buClr>
                <a:srgbClr val="434343"/>
              </a:buClr>
              <a:buSzPts val="1600"/>
              <a:buChar char="●"/>
            </a:pPr>
            <a:r>
              <a:rPr lang="en" sz="1600">
                <a:solidFill>
                  <a:srgbClr val="434343"/>
                </a:solidFill>
              </a:rPr>
              <a:t>Contracts and stretches the body</a:t>
            </a:r>
            <a:endParaRPr sz="1600">
              <a:solidFill>
                <a:srgbClr val="434343"/>
              </a:solidFill>
            </a:endParaRPr>
          </a:p>
        </p:txBody>
      </p:sp>
      <p:sp>
        <p:nvSpPr>
          <p:cNvPr id="327" name="Google Shape;327;p17"/>
          <p:cNvSpPr/>
          <p:nvPr/>
        </p:nvSpPr>
        <p:spPr>
          <a:xfrm>
            <a:off x="3326050" y="3175500"/>
            <a:ext cx="1028100" cy="325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8" name="Google Shape;328;p17"/>
          <p:cNvSpPr txBox="1"/>
          <p:nvPr/>
        </p:nvSpPr>
        <p:spPr>
          <a:xfrm>
            <a:off x="3368774" y="3149000"/>
            <a:ext cx="933300" cy="26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434343"/>
                </a:solidFill>
              </a:rPr>
              <a:t>0.5x speed</a:t>
            </a:r>
            <a:endParaRPr sz="1200">
              <a:solidFill>
                <a:srgbClr val="434343"/>
              </a:solidFill>
            </a:endParaRPr>
          </a:p>
        </p:txBody>
      </p:sp>
      <p:sp>
        <p:nvSpPr>
          <p:cNvPr id="329" name="Google Shape;329;p17"/>
          <p:cNvSpPr/>
          <p:nvPr/>
        </p:nvSpPr>
        <p:spPr>
          <a:xfrm>
            <a:off x="7864150" y="3132250"/>
            <a:ext cx="1028100" cy="325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Google Shape;330;p17"/>
          <p:cNvSpPr txBox="1"/>
          <p:nvPr/>
        </p:nvSpPr>
        <p:spPr>
          <a:xfrm>
            <a:off x="7906874" y="3105750"/>
            <a:ext cx="933300" cy="26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434343"/>
                </a:solidFill>
              </a:rPr>
              <a:t>0.5x speed</a:t>
            </a:r>
            <a:endParaRPr sz="12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1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36" name="Google Shape;336;p18"/>
          <p:cNvSpPr txBox="1"/>
          <p:nvPr>
            <p:ph idx="1" type="body"/>
          </p:nvPr>
        </p:nvSpPr>
        <p:spPr>
          <a:xfrm>
            <a:off x="349100" y="1079400"/>
            <a:ext cx="3710100" cy="1174200"/>
          </a:xfrm>
          <a:prstGeom prst="rect">
            <a:avLst/>
          </a:prstGeom>
        </p:spPr>
        <p:txBody>
          <a:bodyPr anchorCtr="0" anchor="t" bIns="0" lIns="0" spcFirstLastPara="1" rIns="0" wrap="square" tIns="0">
            <a:noAutofit/>
          </a:bodyPr>
          <a:lstStyle/>
          <a:p>
            <a:pPr indent="-330200" lvl="0" marL="457200" rtl="0">
              <a:spcBef>
                <a:spcPts val="0"/>
              </a:spcBef>
              <a:spcAft>
                <a:spcPts val="0"/>
              </a:spcAft>
              <a:buSzPts val="1600"/>
              <a:buChar char="●"/>
            </a:pPr>
            <a:r>
              <a:rPr lang="en"/>
              <a:t>An </a:t>
            </a:r>
            <a:r>
              <a:rPr lang="en"/>
              <a:t>efficiency</a:t>
            </a:r>
            <a:r>
              <a:rPr lang="en"/>
              <a:t> comparison</a:t>
            </a:r>
            <a:endParaRPr/>
          </a:p>
          <a:p>
            <a:pPr indent="-330200" lvl="0" marL="457200" rtl="0">
              <a:spcBef>
                <a:spcPts val="0"/>
              </a:spcBef>
              <a:spcAft>
                <a:spcPts val="0"/>
              </a:spcAft>
              <a:buSzPts val="1600"/>
              <a:buChar char="●"/>
            </a:pPr>
            <a:r>
              <a:rPr lang="en"/>
              <a:t>Grid search creates a </a:t>
            </a:r>
            <a:r>
              <a:rPr lang="en"/>
              <a:t>variety</a:t>
            </a:r>
            <a:r>
              <a:rPr lang="en"/>
              <a:t> of different gaits</a:t>
            </a:r>
            <a:endParaRPr/>
          </a:p>
          <a:p>
            <a:pPr indent="-330200" lvl="0" marL="457200" rtl="0">
              <a:spcBef>
                <a:spcPts val="0"/>
              </a:spcBef>
              <a:spcAft>
                <a:spcPts val="0"/>
              </a:spcAft>
              <a:buSzPts val="1600"/>
              <a:buChar char="●"/>
            </a:pPr>
            <a:r>
              <a:rPr lang="en"/>
              <a:t>Total of 6480 gait parameter sets</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sp>
        <p:nvSpPr>
          <p:cNvPr id="337" name="Google Shape;337;p18"/>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1. Experiment: Autonomous Locomotion Control</a:t>
            </a:r>
            <a:endParaRPr/>
          </a:p>
        </p:txBody>
      </p:sp>
      <p:sp>
        <p:nvSpPr>
          <p:cNvPr id="338" name="Google Shape;338;p18"/>
          <p:cNvSpPr txBox="1"/>
          <p:nvPr>
            <p:ph idx="2"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Comparison with traditional Equation Controller</a:t>
            </a:r>
            <a:endParaRPr/>
          </a:p>
        </p:txBody>
      </p:sp>
      <p:pic>
        <p:nvPicPr>
          <p:cNvPr id="339" name="Google Shape;339;p18"/>
          <p:cNvPicPr preferRelativeResize="0"/>
          <p:nvPr/>
        </p:nvPicPr>
        <p:blipFill rotWithShape="1">
          <a:blip r:embed="rId4">
            <a:alphaModFix/>
          </a:blip>
          <a:srcRect b="0" l="0" r="546" t="0"/>
          <a:stretch/>
        </p:blipFill>
        <p:spPr>
          <a:xfrm>
            <a:off x="4053922" y="1993800"/>
            <a:ext cx="5083674" cy="3302701"/>
          </a:xfrm>
          <a:prstGeom prst="rect">
            <a:avLst/>
          </a:prstGeom>
          <a:noFill/>
          <a:ln>
            <a:noFill/>
          </a:ln>
        </p:spPr>
      </p:pic>
      <p:pic>
        <p:nvPicPr>
          <p:cNvPr id="340" name="Google Shape;340;p18"/>
          <p:cNvPicPr preferRelativeResize="0"/>
          <p:nvPr/>
        </p:nvPicPr>
        <p:blipFill rotWithShape="1">
          <a:blip r:embed="rId5">
            <a:alphaModFix/>
          </a:blip>
          <a:srcRect b="5221" l="19607" r="3981" t="12283"/>
          <a:stretch/>
        </p:blipFill>
        <p:spPr>
          <a:xfrm>
            <a:off x="130725" y="3462597"/>
            <a:ext cx="3921175" cy="1481675"/>
          </a:xfrm>
          <a:prstGeom prst="rect">
            <a:avLst/>
          </a:prstGeom>
          <a:noFill/>
          <a:ln>
            <a:noFill/>
          </a:ln>
        </p:spPr>
      </p:pic>
      <p:sp>
        <p:nvSpPr>
          <p:cNvPr id="341" name="Google Shape;341;p18"/>
          <p:cNvSpPr txBox="1"/>
          <p:nvPr/>
        </p:nvSpPr>
        <p:spPr>
          <a:xfrm>
            <a:off x="130725" y="4916225"/>
            <a:ext cx="3921300" cy="325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rgbClr val="434343"/>
                </a:solidFill>
              </a:rPr>
              <a:t>Table of the equation controller parameters</a:t>
            </a:r>
            <a:endParaRPr>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1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47" name="Google Shape;347;p19"/>
          <p:cNvSpPr txBox="1"/>
          <p:nvPr>
            <p:ph idx="1" type="subTitle"/>
          </p:nvPr>
        </p:nvSpPr>
        <p:spPr>
          <a:xfrm>
            <a:off x="349100" y="1154100"/>
            <a:ext cx="4148700" cy="4142400"/>
          </a:xfrm>
          <a:prstGeom prst="rect">
            <a:avLst/>
          </a:prstGeom>
        </p:spPr>
        <p:txBody>
          <a:bodyPr anchorCtr="0" anchor="ctr" bIns="0" lIns="0" spcFirstLastPara="1" rIns="0" wrap="square" tIns="0">
            <a:noAutofit/>
          </a:bodyPr>
          <a:lstStyle/>
          <a:p>
            <a:pPr indent="0" lvl="0" marL="0" rtl="0">
              <a:spcBef>
                <a:spcPts val="0"/>
              </a:spcBef>
              <a:spcAft>
                <a:spcPts val="0"/>
              </a:spcAft>
              <a:buClr>
                <a:schemeClr val="dk1"/>
              </a:buClr>
              <a:buSzPts val="1100"/>
              <a:buFont typeface="Arial"/>
              <a:buNone/>
            </a:pPr>
            <a:r>
              <a:rPr lang="en"/>
              <a:t>Task:</a:t>
            </a:r>
            <a:endParaRPr/>
          </a:p>
          <a:p>
            <a:pPr indent="0" lvl="0" marL="0" rtl="0">
              <a:spcBef>
                <a:spcPts val="0"/>
              </a:spcBef>
              <a:spcAft>
                <a:spcPts val="0"/>
              </a:spcAft>
              <a:buClr>
                <a:schemeClr val="dk1"/>
              </a:buClr>
              <a:buSzPts val="1100"/>
              <a:buFont typeface="Arial"/>
              <a:buNone/>
            </a:pPr>
            <a:r>
              <a:rPr b="1" lang="en"/>
              <a:t>Follow a moving target with a certain distance.</a:t>
            </a:r>
            <a:endParaRPr b="1"/>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
              <a:t>Learn:</a:t>
            </a:r>
            <a:endParaRPr/>
          </a:p>
          <a:p>
            <a:pPr indent="-330200" lvl="0" marL="457200" rtl="0">
              <a:spcBef>
                <a:spcPts val="0"/>
              </a:spcBef>
              <a:spcAft>
                <a:spcPts val="0"/>
              </a:spcAft>
              <a:buSzPts val="1600"/>
              <a:buChar char="●"/>
            </a:pPr>
            <a:r>
              <a:rPr lang="en"/>
              <a:t>Control joints for locomotion</a:t>
            </a:r>
            <a:endParaRPr/>
          </a:p>
          <a:p>
            <a:pPr indent="-330200" lvl="0" marL="457200" rtl="0">
              <a:spcBef>
                <a:spcPts val="0"/>
              </a:spcBef>
              <a:spcAft>
                <a:spcPts val="0"/>
              </a:spcAft>
              <a:buSzPts val="1600"/>
              <a:buChar char="●"/>
            </a:pPr>
            <a:r>
              <a:rPr lang="en"/>
              <a:t>Use head camera to track the target and estimate the distance</a:t>
            </a:r>
            <a:endParaRPr/>
          </a:p>
          <a:p>
            <a:pPr indent="0" lvl="0" marL="0" rtl="0">
              <a:spcBef>
                <a:spcPts val="0"/>
              </a:spcBef>
              <a:spcAft>
                <a:spcPts val="0"/>
              </a:spcAft>
              <a:buNone/>
            </a:pPr>
            <a:r>
              <a:t/>
            </a:r>
            <a:endParaRPr/>
          </a:p>
          <a:p>
            <a:pPr indent="0" lvl="0" marL="0" rtl="0">
              <a:spcBef>
                <a:spcPts val="0"/>
              </a:spcBef>
              <a:spcAft>
                <a:spcPts val="0"/>
              </a:spcAft>
              <a:buNone/>
            </a:pPr>
            <a:r>
              <a:rPr lang="en"/>
              <a:t>Evaluation:</a:t>
            </a:r>
            <a:endParaRPr/>
          </a:p>
          <a:p>
            <a:pPr indent="0" lvl="0" marL="0" rtl="0">
              <a:spcBef>
                <a:spcPts val="0"/>
              </a:spcBef>
              <a:spcAft>
                <a:spcPts val="0"/>
              </a:spcAft>
              <a:buNone/>
            </a:pPr>
            <a:r>
              <a:rPr lang="en"/>
              <a:t>Test on different target tracks</a:t>
            </a:r>
            <a:endParaRPr/>
          </a:p>
        </p:txBody>
      </p:sp>
      <p:sp>
        <p:nvSpPr>
          <p:cNvPr id="348" name="Google Shape;348;p19"/>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2. </a:t>
            </a:r>
            <a:r>
              <a:rPr lang="en"/>
              <a:t>Experiment: Autonomous Target Tracking</a:t>
            </a:r>
            <a:endParaRPr/>
          </a:p>
        </p:txBody>
      </p:sp>
      <p:pic>
        <p:nvPicPr>
          <p:cNvPr id="349" name="Google Shape;349;p19" title="tt05.ogv">
            <a:hlinkClick r:id="rId3"/>
          </p:cNvPr>
          <p:cNvPicPr preferRelativeResize="0"/>
          <p:nvPr/>
        </p:nvPicPr>
        <p:blipFill>
          <a:blip r:embed="rId4">
            <a:alphaModFix/>
          </a:blip>
          <a:stretch>
            <a:fillRect/>
          </a:stretch>
        </p:blipFill>
        <p:spPr>
          <a:xfrm>
            <a:off x="4553000" y="1597275"/>
            <a:ext cx="4341400" cy="3256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id="354" name="Google Shape;354;p20"/>
          <p:cNvPicPr preferRelativeResize="0"/>
          <p:nvPr/>
        </p:nvPicPr>
        <p:blipFill rotWithShape="1">
          <a:blip r:embed="rId3">
            <a:alphaModFix/>
          </a:blip>
          <a:srcRect b="0" l="0" r="0" t="0"/>
          <a:stretch/>
        </p:blipFill>
        <p:spPr>
          <a:xfrm>
            <a:off x="9373000" y="2364388"/>
            <a:ext cx="5310014" cy="1347500"/>
          </a:xfrm>
          <a:prstGeom prst="rect">
            <a:avLst/>
          </a:prstGeom>
          <a:noFill/>
          <a:ln>
            <a:noFill/>
          </a:ln>
        </p:spPr>
      </p:pic>
      <p:pic>
        <p:nvPicPr>
          <p:cNvPr id="355" name="Google Shape;355;p20"/>
          <p:cNvPicPr preferRelativeResize="0"/>
          <p:nvPr/>
        </p:nvPicPr>
        <p:blipFill rotWithShape="1">
          <a:blip r:embed="rId4">
            <a:alphaModFix/>
          </a:blip>
          <a:srcRect b="9811" l="9152" r="2671" t="4351"/>
          <a:stretch/>
        </p:blipFill>
        <p:spPr>
          <a:xfrm>
            <a:off x="380500" y="3992825"/>
            <a:ext cx="2673350" cy="1656071"/>
          </a:xfrm>
          <a:prstGeom prst="rect">
            <a:avLst/>
          </a:prstGeom>
          <a:noFill/>
          <a:ln>
            <a:noFill/>
          </a:ln>
        </p:spPr>
      </p:pic>
      <p:sp>
        <p:nvSpPr>
          <p:cNvPr id="356" name="Google Shape;356;p2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57" name="Google Shape;357;p20"/>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2. </a:t>
            </a:r>
            <a:r>
              <a:rPr lang="en"/>
              <a:t>Experiment: Autonomous Target Tracking</a:t>
            </a:r>
            <a:endParaRPr/>
          </a:p>
        </p:txBody>
      </p:sp>
      <p:sp>
        <p:nvSpPr>
          <p:cNvPr id="358" name="Google Shape;358;p20"/>
          <p:cNvSpPr txBox="1"/>
          <p:nvPr>
            <p:ph idx="2"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Observation Space and Action Space</a:t>
            </a:r>
            <a:endParaRPr/>
          </a:p>
        </p:txBody>
      </p:sp>
      <p:sp>
        <p:nvSpPr>
          <p:cNvPr id="359" name="Google Shape;359;p20"/>
          <p:cNvSpPr/>
          <p:nvPr/>
        </p:nvSpPr>
        <p:spPr>
          <a:xfrm>
            <a:off x="7035300" y="953625"/>
            <a:ext cx="1242600" cy="2963100"/>
          </a:xfrm>
          <a:prstGeom prst="roundRect">
            <a:avLst>
              <a:gd fmla="val 94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Google Shape;360;p20"/>
          <p:cNvSpPr/>
          <p:nvPr/>
        </p:nvSpPr>
        <p:spPr>
          <a:xfrm>
            <a:off x="1693900" y="953675"/>
            <a:ext cx="5216100" cy="2963100"/>
          </a:xfrm>
          <a:prstGeom prst="roundRect">
            <a:avLst>
              <a:gd fmla="val 2925"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Google Shape;361;p20"/>
          <p:cNvSpPr/>
          <p:nvPr/>
        </p:nvSpPr>
        <p:spPr>
          <a:xfrm>
            <a:off x="4603100" y="1324125"/>
            <a:ext cx="2135700" cy="1383300"/>
          </a:xfrm>
          <a:prstGeom prst="roundRect">
            <a:avLst>
              <a:gd fmla="val 2925" name="adj"/>
            </a:avLst>
          </a:prstGeom>
          <a:no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Google Shape;362;p20"/>
          <p:cNvSpPr/>
          <p:nvPr/>
        </p:nvSpPr>
        <p:spPr>
          <a:xfrm>
            <a:off x="1822700" y="1324125"/>
            <a:ext cx="2553900" cy="2499600"/>
          </a:xfrm>
          <a:prstGeom prst="roundRect">
            <a:avLst>
              <a:gd fmla="val 2925" name="adj"/>
            </a:avLst>
          </a:prstGeom>
          <a:no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Google Shape;363;p20"/>
          <p:cNvSpPr/>
          <p:nvPr/>
        </p:nvSpPr>
        <p:spPr>
          <a:xfrm>
            <a:off x="349100" y="953525"/>
            <a:ext cx="1242600" cy="2963100"/>
          </a:xfrm>
          <a:prstGeom prst="roundRect">
            <a:avLst>
              <a:gd fmla="val 8139"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Google Shape;364;p20"/>
          <p:cNvSpPr/>
          <p:nvPr/>
        </p:nvSpPr>
        <p:spPr>
          <a:xfrm>
            <a:off x="4708500" y="1818650"/>
            <a:ext cx="15750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strike="noStrike">
                <a:solidFill>
                  <a:srgbClr val="434343"/>
                </a:solidFill>
              </a:rPr>
              <a:t>Joint</a:t>
            </a:r>
            <a:r>
              <a:rPr lang="en">
                <a:solidFill>
                  <a:srgbClr val="434343"/>
                </a:solidFill>
              </a:rPr>
              <a:t> positions [8]</a:t>
            </a:r>
            <a:endParaRPr strike="noStrike">
              <a:solidFill>
                <a:srgbClr val="000000"/>
              </a:solidFill>
            </a:endParaRPr>
          </a:p>
        </p:txBody>
      </p:sp>
      <p:sp>
        <p:nvSpPr>
          <p:cNvPr id="365" name="Google Shape;365;p20"/>
          <p:cNvSpPr/>
          <p:nvPr/>
        </p:nvSpPr>
        <p:spPr>
          <a:xfrm>
            <a:off x="1822700" y="1321225"/>
            <a:ext cx="20001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a:solidFill>
                  <a:srgbClr val="434343"/>
                </a:solidFill>
              </a:rPr>
              <a:t>Observation</a:t>
            </a:r>
            <a:r>
              <a:rPr lang="en" strike="noStrike">
                <a:solidFill>
                  <a:srgbClr val="434343"/>
                </a:solidFill>
              </a:rPr>
              <a:t> </a:t>
            </a:r>
            <a:r>
              <a:rPr lang="en">
                <a:solidFill>
                  <a:srgbClr val="434343"/>
                </a:solidFill>
              </a:rPr>
              <a:t>space [49]</a:t>
            </a:r>
            <a:endParaRPr strike="noStrike">
              <a:solidFill>
                <a:srgbClr val="434343"/>
              </a:solidFill>
            </a:endParaRPr>
          </a:p>
        </p:txBody>
      </p:sp>
      <p:sp>
        <p:nvSpPr>
          <p:cNvPr id="366" name="Google Shape;366;p20"/>
          <p:cNvSpPr/>
          <p:nvPr/>
        </p:nvSpPr>
        <p:spPr>
          <a:xfrm>
            <a:off x="1975100" y="1818650"/>
            <a:ext cx="2208900" cy="303900"/>
          </a:xfrm>
          <a:prstGeom prst="rect">
            <a:avLst/>
          </a:prstGeom>
          <a:noFill/>
          <a:ln>
            <a:noFill/>
          </a:ln>
        </p:spPr>
        <p:txBody>
          <a:bodyPr anchorCtr="0" anchor="t" bIns="71100" lIns="71100" spcFirstLastPara="1" rIns="71100" wrap="square" tIns="71100">
            <a:noAutofit/>
          </a:bodyPr>
          <a:lstStyle/>
          <a:p>
            <a:pPr indent="0" lvl="0" marL="0" rtl="0">
              <a:spcBef>
                <a:spcPts val="0"/>
              </a:spcBef>
              <a:spcAft>
                <a:spcPts val="0"/>
              </a:spcAft>
              <a:buNone/>
            </a:pPr>
            <a:r>
              <a:rPr lang="en">
                <a:solidFill>
                  <a:srgbClr val="434343"/>
                </a:solidFill>
              </a:rPr>
              <a:t>Joint positions [8]</a:t>
            </a:r>
            <a:endParaRPr>
              <a:solidFill>
                <a:srgbClr val="434343"/>
              </a:solidFill>
            </a:endParaRPr>
          </a:p>
          <a:p>
            <a:pPr indent="0" lvl="0" marL="0" rtl="0">
              <a:spcBef>
                <a:spcPts val="0"/>
              </a:spcBef>
              <a:spcAft>
                <a:spcPts val="0"/>
              </a:spcAft>
              <a:buNone/>
            </a:pPr>
            <a:r>
              <a:rPr lang="en">
                <a:solidFill>
                  <a:srgbClr val="434343"/>
                </a:solidFill>
              </a:rPr>
              <a:t>Joint angular velocities [8]</a:t>
            </a:r>
            <a:endParaRPr>
              <a:solidFill>
                <a:srgbClr val="434343"/>
              </a:solidFill>
            </a:endParaRPr>
          </a:p>
          <a:p>
            <a:pPr indent="0" lvl="0" marL="0" rtl="0">
              <a:spcBef>
                <a:spcPts val="0"/>
              </a:spcBef>
              <a:spcAft>
                <a:spcPts val="0"/>
              </a:spcAft>
              <a:buNone/>
            </a:pPr>
            <a:r>
              <a:rPr lang="en">
                <a:solidFill>
                  <a:srgbClr val="434343"/>
                </a:solidFill>
              </a:rPr>
              <a:t>Head module velocity [1]</a:t>
            </a:r>
            <a:endParaRPr>
              <a:solidFill>
                <a:srgbClr val="434343"/>
              </a:solidFill>
            </a:endParaRPr>
          </a:p>
          <a:p>
            <a:pPr indent="0" lvl="0" marL="0" rtl="0">
              <a:spcBef>
                <a:spcPts val="0"/>
              </a:spcBef>
              <a:spcAft>
                <a:spcPts val="0"/>
              </a:spcAft>
              <a:buNone/>
            </a:pPr>
            <a:r>
              <a:t/>
            </a:r>
            <a:endParaRPr>
              <a:solidFill>
                <a:srgbClr val="434343"/>
              </a:solidFill>
            </a:endParaRPr>
          </a:p>
          <a:p>
            <a:pPr indent="0" lvl="0" marL="0" rtl="0">
              <a:spcBef>
                <a:spcPts val="0"/>
              </a:spcBef>
              <a:spcAft>
                <a:spcPts val="0"/>
              </a:spcAft>
              <a:buClr>
                <a:schemeClr val="dk1"/>
              </a:buClr>
              <a:buFont typeface="Arial"/>
              <a:buNone/>
            </a:pPr>
            <a:r>
              <a:rPr lang="en">
                <a:solidFill>
                  <a:srgbClr val="434343"/>
                </a:solidFill>
              </a:rPr>
              <a:t>Head camera Pixels  [32]</a:t>
            </a:r>
            <a:endParaRPr>
              <a:solidFill>
                <a:srgbClr val="434343"/>
              </a:solidFill>
            </a:endParaRPr>
          </a:p>
        </p:txBody>
      </p:sp>
      <p:sp>
        <p:nvSpPr>
          <p:cNvPr id="367" name="Google Shape;367;p20"/>
          <p:cNvSpPr/>
          <p:nvPr/>
        </p:nvSpPr>
        <p:spPr>
          <a:xfrm>
            <a:off x="4590875" y="1324125"/>
            <a:ext cx="14577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a:solidFill>
                  <a:srgbClr val="434343"/>
                </a:solidFill>
              </a:rPr>
              <a:t>Action</a:t>
            </a:r>
            <a:r>
              <a:rPr lang="en" strike="noStrike">
                <a:solidFill>
                  <a:srgbClr val="434343"/>
                </a:solidFill>
              </a:rPr>
              <a:t> </a:t>
            </a:r>
            <a:r>
              <a:rPr lang="en">
                <a:solidFill>
                  <a:srgbClr val="434343"/>
                </a:solidFill>
              </a:rPr>
              <a:t>space [8]</a:t>
            </a:r>
            <a:endParaRPr strike="noStrike">
              <a:solidFill>
                <a:srgbClr val="434343"/>
              </a:solidFill>
            </a:endParaRPr>
          </a:p>
        </p:txBody>
      </p:sp>
      <p:grpSp>
        <p:nvGrpSpPr>
          <p:cNvPr id="368" name="Google Shape;368;p20"/>
          <p:cNvGrpSpPr/>
          <p:nvPr/>
        </p:nvGrpSpPr>
        <p:grpSpPr>
          <a:xfrm flipH="1" rot="1800021">
            <a:off x="782464" y="2106533"/>
            <a:ext cx="200227" cy="433627"/>
            <a:chOff x="7518425" y="2536511"/>
            <a:chExt cx="934775" cy="2024425"/>
          </a:xfrm>
        </p:grpSpPr>
        <p:sp>
          <p:nvSpPr>
            <p:cNvPr id="369" name="Google Shape;369;p20"/>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0" name="Google Shape;370;p20"/>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1" name="Google Shape;371;p20"/>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2" name="Google Shape;372;p20"/>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3" name="Google Shape;373;p20"/>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74" name="Google Shape;374;p20"/>
          <p:cNvGrpSpPr/>
          <p:nvPr/>
        </p:nvGrpSpPr>
        <p:grpSpPr>
          <a:xfrm flipH="1">
            <a:off x="672450" y="2522718"/>
            <a:ext cx="200229" cy="433632"/>
            <a:chOff x="7518425" y="2536511"/>
            <a:chExt cx="934775" cy="2024425"/>
          </a:xfrm>
        </p:grpSpPr>
        <p:sp>
          <p:nvSpPr>
            <p:cNvPr id="375" name="Google Shape;375;p20"/>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6" name="Google Shape;376;p20"/>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7" name="Google Shape;377;p20"/>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8" name="Google Shape;378;p20"/>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Google Shape;379;p20"/>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80" name="Google Shape;380;p20"/>
          <p:cNvGrpSpPr/>
          <p:nvPr/>
        </p:nvGrpSpPr>
        <p:grpSpPr>
          <a:xfrm flipH="1" rot="-899400">
            <a:off x="731656" y="2955759"/>
            <a:ext cx="200218" cy="433609"/>
            <a:chOff x="7518425" y="2536511"/>
            <a:chExt cx="934775" cy="2024425"/>
          </a:xfrm>
        </p:grpSpPr>
        <p:sp>
          <p:nvSpPr>
            <p:cNvPr id="381" name="Google Shape;381;p20"/>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2" name="Google Shape;382;p20"/>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Google Shape;383;p20"/>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Google Shape;384;p20"/>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Google Shape;385;p20"/>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386" name="Google Shape;386;p20"/>
          <p:cNvGrpSpPr/>
          <p:nvPr/>
        </p:nvGrpSpPr>
        <p:grpSpPr>
          <a:xfrm flipH="1" rot="899400">
            <a:off x="733294" y="3389904"/>
            <a:ext cx="200218" cy="433609"/>
            <a:chOff x="7518425" y="2536511"/>
            <a:chExt cx="934775" cy="2024425"/>
          </a:xfrm>
        </p:grpSpPr>
        <p:sp>
          <p:nvSpPr>
            <p:cNvPr id="387" name="Google Shape;387;p20"/>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Google Shape;388;p20"/>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9" name="Google Shape;389;p20"/>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0" name="Google Shape;390;p20"/>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1" name="Google Shape;391;p20"/>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2" name="Google Shape;392;p20"/>
          <p:cNvSpPr/>
          <p:nvPr/>
        </p:nvSpPr>
        <p:spPr>
          <a:xfrm rot="900395">
            <a:off x="676430" y="3396071"/>
            <a:ext cx="309350" cy="437280"/>
          </a:xfrm>
          <a:prstGeom prst="rect">
            <a:avLst/>
          </a:prstGeom>
          <a:gradFill>
            <a:gsLst>
              <a:gs pos="0">
                <a:srgbClr val="FFFFFF"/>
              </a:gs>
              <a:gs pos="35000">
                <a:srgbClr val="FFFFFF"/>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3" name="Google Shape;393;p20"/>
          <p:cNvSpPr/>
          <p:nvPr/>
        </p:nvSpPr>
        <p:spPr>
          <a:xfrm>
            <a:off x="1723729" y="940225"/>
            <a:ext cx="16803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a:solidFill>
                  <a:srgbClr val="434343"/>
                </a:solidFill>
              </a:rPr>
              <a:t>Controller</a:t>
            </a:r>
            <a:endParaRPr strike="noStrike">
              <a:solidFill>
                <a:srgbClr val="434343"/>
              </a:solidFill>
            </a:endParaRPr>
          </a:p>
        </p:txBody>
      </p:sp>
      <p:grpSp>
        <p:nvGrpSpPr>
          <p:cNvPr id="394" name="Google Shape;394;p20"/>
          <p:cNvGrpSpPr/>
          <p:nvPr/>
        </p:nvGrpSpPr>
        <p:grpSpPr>
          <a:xfrm flipH="1" rot="899400">
            <a:off x="7685808" y="1590104"/>
            <a:ext cx="200218" cy="433609"/>
            <a:chOff x="7518425" y="2536511"/>
            <a:chExt cx="934775" cy="2024425"/>
          </a:xfrm>
        </p:grpSpPr>
        <p:sp>
          <p:nvSpPr>
            <p:cNvPr id="395" name="Google Shape;395;p20"/>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Google Shape;396;p20"/>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Google Shape;397;p20"/>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8" name="Google Shape;398;p20"/>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9" name="Google Shape;399;p20"/>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00" name="Google Shape;400;p20"/>
          <p:cNvGrpSpPr/>
          <p:nvPr/>
        </p:nvGrpSpPr>
        <p:grpSpPr>
          <a:xfrm flipH="1">
            <a:off x="7626325" y="2023131"/>
            <a:ext cx="200229" cy="433632"/>
            <a:chOff x="7518425" y="2536511"/>
            <a:chExt cx="934775" cy="2024425"/>
          </a:xfrm>
        </p:grpSpPr>
        <p:sp>
          <p:nvSpPr>
            <p:cNvPr id="401" name="Google Shape;401;p20"/>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Google Shape;402;p20"/>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Google Shape;403;p20"/>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Google Shape;404;p20"/>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Google Shape;405;p20"/>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06" name="Google Shape;406;p20"/>
          <p:cNvGrpSpPr/>
          <p:nvPr/>
        </p:nvGrpSpPr>
        <p:grpSpPr>
          <a:xfrm flipH="1" rot="-899400">
            <a:off x="7685531" y="2456171"/>
            <a:ext cx="200218" cy="433609"/>
            <a:chOff x="7518425" y="2536511"/>
            <a:chExt cx="934775" cy="2024425"/>
          </a:xfrm>
        </p:grpSpPr>
        <p:sp>
          <p:nvSpPr>
            <p:cNvPr id="407" name="Google Shape;407;p20"/>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Google Shape;408;p20"/>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9" name="Google Shape;409;p20"/>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0" name="Google Shape;410;p20"/>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1" name="Google Shape;411;p20"/>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12" name="Google Shape;412;p20"/>
          <p:cNvGrpSpPr/>
          <p:nvPr/>
        </p:nvGrpSpPr>
        <p:grpSpPr>
          <a:xfrm flipH="1" rot="899400">
            <a:off x="7687169" y="2890317"/>
            <a:ext cx="200218" cy="433609"/>
            <a:chOff x="7518425" y="2536511"/>
            <a:chExt cx="934775" cy="2024425"/>
          </a:xfrm>
        </p:grpSpPr>
        <p:sp>
          <p:nvSpPr>
            <p:cNvPr id="413" name="Google Shape;413;p20"/>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Google Shape;414;p20"/>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Google Shape;415;p20"/>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Google Shape;416;p20"/>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Google Shape;417;p20"/>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18" name="Google Shape;418;p20"/>
          <p:cNvSpPr/>
          <p:nvPr/>
        </p:nvSpPr>
        <p:spPr>
          <a:xfrm rot="900395">
            <a:off x="7630305" y="2896483"/>
            <a:ext cx="309350" cy="437280"/>
          </a:xfrm>
          <a:prstGeom prst="rect">
            <a:avLst/>
          </a:prstGeom>
          <a:gradFill>
            <a:gsLst>
              <a:gs pos="0">
                <a:srgbClr val="FFFFFF"/>
              </a:gs>
              <a:gs pos="35000">
                <a:srgbClr val="FFFFFF"/>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9" name="Google Shape;419;p20"/>
          <p:cNvSpPr/>
          <p:nvPr/>
        </p:nvSpPr>
        <p:spPr>
          <a:xfrm>
            <a:off x="383700" y="940225"/>
            <a:ext cx="11547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a:solidFill>
                  <a:srgbClr val="434343"/>
                </a:solidFill>
              </a:rPr>
              <a:t>Environment</a:t>
            </a:r>
            <a:endParaRPr strike="noStrike">
              <a:solidFill>
                <a:srgbClr val="434343"/>
              </a:solidFill>
            </a:endParaRPr>
          </a:p>
        </p:txBody>
      </p:sp>
      <p:sp>
        <p:nvSpPr>
          <p:cNvPr id="420" name="Google Shape;420;p20"/>
          <p:cNvSpPr/>
          <p:nvPr/>
        </p:nvSpPr>
        <p:spPr>
          <a:xfrm>
            <a:off x="7069900" y="976325"/>
            <a:ext cx="11547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a:solidFill>
                  <a:srgbClr val="434343"/>
                </a:solidFill>
              </a:rPr>
              <a:t>Environment</a:t>
            </a:r>
            <a:endParaRPr strike="noStrike">
              <a:solidFill>
                <a:srgbClr val="434343"/>
              </a:solidFill>
            </a:endParaRPr>
          </a:p>
        </p:txBody>
      </p:sp>
      <p:pic>
        <p:nvPicPr>
          <p:cNvPr id="421" name="Google Shape;421;p20"/>
          <p:cNvPicPr preferRelativeResize="0"/>
          <p:nvPr/>
        </p:nvPicPr>
        <p:blipFill rotWithShape="1">
          <a:blip r:embed="rId5">
            <a:alphaModFix/>
          </a:blip>
          <a:srcRect b="0" l="0" r="67833" t="23553"/>
          <a:stretch/>
        </p:blipFill>
        <p:spPr>
          <a:xfrm>
            <a:off x="5649379" y="3179573"/>
            <a:ext cx="475526" cy="433650"/>
          </a:xfrm>
          <a:prstGeom prst="rect">
            <a:avLst/>
          </a:prstGeom>
          <a:noFill/>
          <a:ln>
            <a:noFill/>
          </a:ln>
        </p:spPr>
      </p:pic>
      <p:cxnSp>
        <p:nvCxnSpPr>
          <p:cNvPr id="422" name="Google Shape;422;p20"/>
          <p:cNvCxnSpPr/>
          <p:nvPr/>
        </p:nvCxnSpPr>
        <p:spPr>
          <a:xfrm rot="10800000">
            <a:off x="4183975" y="3519625"/>
            <a:ext cx="1319100" cy="14700"/>
          </a:xfrm>
          <a:prstGeom prst="straightConnector1">
            <a:avLst/>
          </a:prstGeom>
          <a:noFill/>
          <a:ln cap="flat" cmpd="sng" w="9525">
            <a:solidFill>
              <a:srgbClr val="434343"/>
            </a:solidFill>
            <a:prstDash val="solid"/>
            <a:round/>
            <a:headEnd len="med" w="med" type="triangle"/>
            <a:tailEnd len="med" w="med" type="none"/>
          </a:ln>
        </p:spPr>
      </p:cxnSp>
      <p:cxnSp>
        <p:nvCxnSpPr>
          <p:cNvPr id="423" name="Google Shape;423;p20"/>
          <p:cNvCxnSpPr/>
          <p:nvPr/>
        </p:nvCxnSpPr>
        <p:spPr>
          <a:xfrm rot="10800000">
            <a:off x="5769825" y="2581025"/>
            <a:ext cx="6300" cy="432900"/>
          </a:xfrm>
          <a:prstGeom prst="straightConnector1">
            <a:avLst/>
          </a:prstGeom>
          <a:noFill/>
          <a:ln cap="flat" cmpd="sng" w="9525">
            <a:solidFill>
              <a:srgbClr val="434343"/>
            </a:solidFill>
            <a:prstDash val="solid"/>
            <a:round/>
            <a:headEnd len="med" w="med" type="triangle"/>
            <a:tailEnd len="med" w="med" type="triangle"/>
          </a:ln>
        </p:spPr>
      </p:cxnSp>
      <p:cxnSp>
        <p:nvCxnSpPr>
          <p:cNvPr id="424" name="Google Shape;424;p20"/>
          <p:cNvCxnSpPr/>
          <p:nvPr/>
        </p:nvCxnSpPr>
        <p:spPr>
          <a:xfrm rot="10800000">
            <a:off x="1431427" y="3056150"/>
            <a:ext cx="563700" cy="0"/>
          </a:xfrm>
          <a:prstGeom prst="straightConnector1">
            <a:avLst/>
          </a:prstGeom>
          <a:noFill/>
          <a:ln cap="flat" cmpd="sng" w="9525">
            <a:solidFill>
              <a:srgbClr val="434343"/>
            </a:solidFill>
            <a:prstDash val="solid"/>
            <a:round/>
            <a:headEnd len="med" w="med" type="triangle"/>
            <a:tailEnd len="med" w="med" type="none"/>
          </a:ln>
        </p:spPr>
      </p:cxnSp>
      <p:cxnSp>
        <p:nvCxnSpPr>
          <p:cNvPr id="425" name="Google Shape;425;p20"/>
          <p:cNvCxnSpPr/>
          <p:nvPr/>
        </p:nvCxnSpPr>
        <p:spPr>
          <a:xfrm rot="10800000">
            <a:off x="6211775" y="3534325"/>
            <a:ext cx="1114200" cy="0"/>
          </a:xfrm>
          <a:prstGeom prst="straightConnector1">
            <a:avLst/>
          </a:prstGeom>
          <a:noFill/>
          <a:ln cap="flat" cmpd="sng" w="9525">
            <a:solidFill>
              <a:srgbClr val="434343"/>
            </a:solidFill>
            <a:prstDash val="solid"/>
            <a:round/>
            <a:headEnd len="med" w="med" type="triangle"/>
            <a:tailEnd len="med" w="med" type="none"/>
          </a:ln>
        </p:spPr>
      </p:cxnSp>
      <p:sp>
        <p:nvSpPr>
          <p:cNvPr id="426" name="Google Shape;426;p20"/>
          <p:cNvSpPr txBox="1"/>
          <p:nvPr/>
        </p:nvSpPr>
        <p:spPr>
          <a:xfrm>
            <a:off x="4351023" y="3177025"/>
            <a:ext cx="1242600" cy="43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34343"/>
                </a:solidFill>
              </a:rPr>
              <a:t>Observation</a:t>
            </a:r>
            <a:endParaRPr/>
          </a:p>
        </p:txBody>
      </p:sp>
      <p:sp>
        <p:nvSpPr>
          <p:cNvPr id="427" name="Google Shape;427;p20"/>
          <p:cNvSpPr txBox="1"/>
          <p:nvPr/>
        </p:nvSpPr>
        <p:spPr>
          <a:xfrm>
            <a:off x="6155470" y="3177027"/>
            <a:ext cx="1154700" cy="43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34343"/>
                </a:solidFill>
              </a:rPr>
              <a:t>Action</a:t>
            </a:r>
            <a:endParaRPr/>
          </a:p>
        </p:txBody>
      </p:sp>
      <p:cxnSp>
        <p:nvCxnSpPr>
          <p:cNvPr id="428" name="Google Shape;428;p20"/>
          <p:cNvCxnSpPr/>
          <p:nvPr/>
        </p:nvCxnSpPr>
        <p:spPr>
          <a:xfrm rot="10800000">
            <a:off x="7340502" y="2013788"/>
            <a:ext cx="228600" cy="0"/>
          </a:xfrm>
          <a:prstGeom prst="straightConnector1">
            <a:avLst/>
          </a:prstGeom>
          <a:noFill/>
          <a:ln cap="flat" cmpd="sng" w="9525">
            <a:solidFill>
              <a:srgbClr val="434343"/>
            </a:solidFill>
            <a:prstDash val="solid"/>
            <a:round/>
            <a:headEnd len="med" w="med" type="triangle"/>
            <a:tailEnd len="med" w="med" type="none"/>
          </a:ln>
        </p:spPr>
      </p:cxnSp>
      <p:cxnSp>
        <p:nvCxnSpPr>
          <p:cNvPr id="429" name="Google Shape;429;p20"/>
          <p:cNvCxnSpPr/>
          <p:nvPr/>
        </p:nvCxnSpPr>
        <p:spPr>
          <a:xfrm rot="10800000">
            <a:off x="7340502" y="2470988"/>
            <a:ext cx="228600" cy="0"/>
          </a:xfrm>
          <a:prstGeom prst="straightConnector1">
            <a:avLst/>
          </a:prstGeom>
          <a:noFill/>
          <a:ln cap="flat" cmpd="sng" w="9525">
            <a:solidFill>
              <a:srgbClr val="434343"/>
            </a:solidFill>
            <a:prstDash val="solid"/>
            <a:round/>
            <a:headEnd len="med" w="med" type="triangle"/>
            <a:tailEnd len="med" w="med" type="none"/>
          </a:ln>
        </p:spPr>
      </p:cxnSp>
      <p:cxnSp>
        <p:nvCxnSpPr>
          <p:cNvPr id="430" name="Google Shape;430;p20"/>
          <p:cNvCxnSpPr/>
          <p:nvPr/>
        </p:nvCxnSpPr>
        <p:spPr>
          <a:xfrm rot="10800000">
            <a:off x="7340502" y="2894165"/>
            <a:ext cx="228600" cy="0"/>
          </a:xfrm>
          <a:prstGeom prst="straightConnector1">
            <a:avLst/>
          </a:prstGeom>
          <a:noFill/>
          <a:ln cap="flat" cmpd="sng" w="9525">
            <a:solidFill>
              <a:srgbClr val="434343"/>
            </a:solidFill>
            <a:prstDash val="solid"/>
            <a:round/>
            <a:headEnd len="med" w="med" type="triangle"/>
            <a:tailEnd len="med" w="med" type="none"/>
          </a:ln>
        </p:spPr>
      </p:cxnSp>
      <p:sp>
        <p:nvSpPr>
          <p:cNvPr id="431" name="Google Shape;431;p20"/>
          <p:cNvSpPr/>
          <p:nvPr/>
        </p:nvSpPr>
        <p:spPr>
          <a:xfrm>
            <a:off x="918175" y="1360575"/>
            <a:ext cx="228600" cy="228600"/>
          </a:xfrm>
          <a:prstGeom prst="ellipse">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2" name="Google Shape;432;p20"/>
          <p:cNvCxnSpPr/>
          <p:nvPr/>
        </p:nvCxnSpPr>
        <p:spPr>
          <a:xfrm flipH="1" rot="10800000">
            <a:off x="1000909" y="2083993"/>
            <a:ext cx="489900" cy="49800"/>
          </a:xfrm>
          <a:prstGeom prst="straightConnector1">
            <a:avLst/>
          </a:prstGeom>
          <a:noFill/>
          <a:ln cap="flat" cmpd="sng" w="9525">
            <a:solidFill>
              <a:srgbClr val="000000"/>
            </a:solidFill>
            <a:prstDash val="dash"/>
            <a:round/>
            <a:headEnd len="med" w="med" type="none"/>
            <a:tailEnd len="med" w="med" type="none"/>
          </a:ln>
        </p:spPr>
      </p:cxnSp>
      <p:cxnSp>
        <p:nvCxnSpPr>
          <p:cNvPr id="433" name="Google Shape;433;p20"/>
          <p:cNvCxnSpPr/>
          <p:nvPr/>
        </p:nvCxnSpPr>
        <p:spPr>
          <a:xfrm rot="10800000">
            <a:off x="790939" y="1704493"/>
            <a:ext cx="211800" cy="429300"/>
          </a:xfrm>
          <a:prstGeom prst="straightConnector1">
            <a:avLst/>
          </a:prstGeom>
          <a:noFill/>
          <a:ln cap="flat" cmpd="sng" w="9525">
            <a:solidFill>
              <a:srgbClr val="000000"/>
            </a:solidFill>
            <a:prstDash val="dash"/>
            <a:round/>
            <a:headEnd len="med" w="med" type="none"/>
            <a:tailEnd len="med" w="med" type="none"/>
          </a:ln>
        </p:spPr>
      </p:cxnSp>
      <p:pic>
        <p:nvPicPr>
          <p:cNvPr id="434" name="Google Shape;434;p20"/>
          <p:cNvPicPr preferRelativeResize="0"/>
          <p:nvPr/>
        </p:nvPicPr>
        <p:blipFill rotWithShape="1">
          <a:blip r:embed="rId4">
            <a:alphaModFix/>
          </a:blip>
          <a:srcRect b="52924" l="9152" r="2671" t="42662"/>
          <a:stretch/>
        </p:blipFill>
        <p:spPr>
          <a:xfrm>
            <a:off x="3586450" y="4711125"/>
            <a:ext cx="4333300" cy="138000"/>
          </a:xfrm>
          <a:prstGeom prst="rect">
            <a:avLst/>
          </a:prstGeom>
          <a:noFill/>
          <a:ln>
            <a:noFill/>
          </a:ln>
        </p:spPr>
      </p:pic>
      <p:sp>
        <p:nvSpPr>
          <p:cNvPr id="435" name="Google Shape;435;p20"/>
          <p:cNvSpPr/>
          <p:nvPr/>
        </p:nvSpPr>
        <p:spPr>
          <a:xfrm>
            <a:off x="3599375" y="4999475"/>
            <a:ext cx="17970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a:solidFill>
                  <a:srgbClr val="434343"/>
                </a:solidFill>
              </a:rPr>
              <a:t>Select one row:</a:t>
            </a:r>
            <a:endParaRPr>
              <a:solidFill>
                <a:srgbClr val="434343"/>
              </a:solidFill>
            </a:endParaRPr>
          </a:p>
          <a:p>
            <a:pPr indent="0" lvl="0" marL="0" marR="0" rtl="0" algn="l">
              <a:lnSpc>
                <a:spcPct val="100000"/>
              </a:lnSpc>
              <a:spcBef>
                <a:spcPts val="0"/>
              </a:spcBef>
              <a:spcAft>
                <a:spcPts val="0"/>
              </a:spcAft>
              <a:buNone/>
            </a:pPr>
            <a:r>
              <a:rPr lang="en">
                <a:solidFill>
                  <a:srgbClr val="434343"/>
                </a:solidFill>
              </a:rPr>
              <a:t>32x20 to 32 Pixels</a:t>
            </a:r>
            <a:endParaRPr strike="noStrike">
              <a:solidFill>
                <a:srgbClr val="434343"/>
              </a:solidFill>
            </a:endParaRPr>
          </a:p>
        </p:txBody>
      </p:sp>
      <p:cxnSp>
        <p:nvCxnSpPr>
          <p:cNvPr id="436" name="Google Shape;436;p20"/>
          <p:cNvCxnSpPr/>
          <p:nvPr/>
        </p:nvCxnSpPr>
        <p:spPr>
          <a:xfrm>
            <a:off x="3152144" y="4781484"/>
            <a:ext cx="363300" cy="0"/>
          </a:xfrm>
          <a:prstGeom prst="straightConnector1">
            <a:avLst/>
          </a:prstGeom>
          <a:noFill/>
          <a:ln cap="flat" cmpd="sng" w="9525">
            <a:solidFill>
              <a:srgbClr val="434343"/>
            </a:solidFill>
            <a:prstDash val="solid"/>
            <a:round/>
            <a:headEnd len="med" w="med" type="none"/>
            <a:tailEnd len="med" w="med" type="triangle"/>
          </a:ln>
        </p:spPr>
      </p:cxnSp>
      <p:cxnSp>
        <p:nvCxnSpPr>
          <p:cNvPr id="437" name="Google Shape;437;p20"/>
          <p:cNvCxnSpPr/>
          <p:nvPr/>
        </p:nvCxnSpPr>
        <p:spPr>
          <a:xfrm rot="10800000">
            <a:off x="1038007" y="1255102"/>
            <a:ext cx="0" cy="218700"/>
          </a:xfrm>
          <a:prstGeom prst="straightConnector1">
            <a:avLst/>
          </a:prstGeom>
          <a:noFill/>
          <a:ln cap="flat" cmpd="sng" w="9525">
            <a:solidFill>
              <a:srgbClr val="434343"/>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2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43" name="Google Shape;443;p21"/>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2. Experiment: Autonomous Target Tracking</a:t>
            </a:r>
            <a:endParaRPr/>
          </a:p>
        </p:txBody>
      </p:sp>
      <p:sp>
        <p:nvSpPr>
          <p:cNvPr id="444" name="Google Shape;444;p21"/>
          <p:cNvSpPr txBox="1"/>
          <p:nvPr>
            <p:ph idx="2"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Reward Function</a:t>
            </a:r>
            <a:endParaRPr/>
          </a:p>
        </p:txBody>
      </p:sp>
      <p:sp>
        <p:nvSpPr>
          <p:cNvPr id="445" name="Google Shape;445;p21"/>
          <p:cNvSpPr/>
          <p:nvPr/>
        </p:nvSpPr>
        <p:spPr>
          <a:xfrm>
            <a:off x="8151121" y="2705021"/>
            <a:ext cx="309900" cy="309900"/>
          </a:xfrm>
          <a:prstGeom prst="ellipse">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46" name="Google Shape;446;p21"/>
          <p:cNvCxnSpPr/>
          <p:nvPr/>
        </p:nvCxnSpPr>
        <p:spPr>
          <a:xfrm>
            <a:off x="448628" y="4078861"/>
            <a:ext cx="7857600" cy="0"/>
          </a:xfrm>
          <a:prstGeom prst="straightConnector1">
            <a:avLst/>
          </a:prstGeom>
          <a:noFill/>
          <a:ln cap="flat" cmpd="sng" w="9525">
            <a:solidFill>
              <a:srgbClr val="434343"/>
            </a:solidFill>
            <a:prstDash val="solid"/>
            <a:round/>
            <a:headEnd len="med" w="med" type="none"/>
            <a:tailEnd len="med" w="med" type="none"/>
          </a:ln>
        </p:spPr>
      </p:cxnSp>
      <p:cxnSp>
        <p:nvCxnSpPr>
          <p:cNvPr id="447" name="Google Shape;447;p21"/>
          <p:cNvCxnSpPr/>
          <p:nvPr/>
        </p:nvCxnSpPr>
        <p:spPr>
          <a:xfrm>
            <a:off x="2205862" y="4000396"/>
            <a:ext cx="0" cy="170100"/>
          </a:xfrm>
          <a:prstGeom prst="straightConnector1">
            <a:avLst/>
          </a:prstGeom>
          <a:noFill/>
          <a:ln cap="flat" cmpd="sng" w="9525">
            <a:solidFill>
              <a:srgbClr val="434343"/>
            </a:solidFill>
            <a:prstDash val="solid"/>
            <a:round/>
            <a:headEnd len="med" w="med" type="none"/>
            <a:tailEnd len="med" w="med" type="none"/>
          </a:ln>
        </p:spPr>
      </p:cxnSp>
      <p:cxnSp>
        <p:nvCxnSpPr>
          <p:cNvPr id="448" name="Google Shape;448;p21"/>
          <p:cNvCxnSpPr/>
          <p:nvPr/>
        </p:nvCxnSpPr>
        <p:spPr>
          <a:xfrm>
            <a:off x="3222572" y="4000396"/>
            <a:ext cx="0" cy="170100"/>
          </a:xfrm>
          <a:prstGeom prst="straightConnector1">
            <a:avLst/>
          </a:prstGeom>
          <a:noFill/>
          <a:ln cap="flat" cmpd="sng" w="9525">
            <a:solidFill>
              <a:srgbClr val="434343"/>
            </a:solidFill>
            <a:prstDash val="solid"/>
            <a:round/>
            <a:headEnd len="med" w="med" type="none"/>
            <a:tailEnd len="med" w="med" type="none"/>
          </a:ln>
        </p:spPr>
      </p:cxnSp>
      <p:cxnSp>
        <p:nvCxnSpPr>
          <p:cNvPr id="449" name="Google Shape;449;p21"/>
          <p:cNvCxnSpPr/>
          <p:nvPr/>
        </p:nvCxnSpPr>
        <p:spPr>
          <a:xfrm>
            <a:off x="4239281" y="4000396"/>
            <a:ext cx="0" cy="170100"/>
          </a:xfrm>
          <a:prstGeom prst="straightConnector1">
            <a:avLst/>
          </a:prstGeom>
          <a:noFill/>
          <a:ln cap="flat" cmpd="sng" w="9525">
            <a:solidFill>
              <a:srgbClr val="434343"/>
            </a:solidFill>
            <a:prstDash val="solid"/>
            <a:round/>
            <a:headEnd len="med" w="med" type="none"/>
            <a:tailEnd len="med" w="med" type="none"/>
          </a:ln>
        </p:spPr>
      </p:cxnSp>
      <p:cxnSp>
        <p:nvCxnSpPr>
          <p:cNvPr id="450" name="Google Shape;450;p21"/>
          <p:cNvCxnSpPr/>
          <p:nvPr/>
        </p:nvCxnSpPr>
        <p:spPr>
          <a:xfrm>
            <a:off x="5255990" y="4000396"/>
            <a:ext cx="0" cy="170100"/>
          </a:xfrm>
          <a:prstGeom prst="straightConnector1">
            <a:avLst/>
          </a:prstGeom>
          <a:noFill/>
          <a:ln cap="flat" cmpd="sng" w="9525">
            <a:solidFill>
              <a:srgbClr val="434343"/>
            </a:solidFill>
            <a:prstDash val="solid"/>
            <a:round/>
            <a:headEnd len="med" w="med" type="none"/>
            <a:tailEnd len="med" w="med" type="none"/>
          </a:ln>
        </p:spPr>
      </p:cxnSp>
      <p:cxnSp>
        <p:nvCxnSpPr>
          <p:cNvPr id="451" name="Google Shape;451;p21"/>
          <p:cNvCxnSpPr/>
          <p:nvPr/>
        </p:nvCxnSpPr>
        <p:spPr>
          <a:xfrm>
            <a:off x="6272700" y="4000396"/>
            <a:ext cx="0" cy="170100"/>
          </a:xfrm>
          <a:prstGeom prst="straightConnector1">
            <a:avLst/>
          </a:prstGeom>
          <a:noFill/>
          <a:ln cap="flat" cmpd="sng" w="9525">
            <a:solidFill>
              <a:srgbClr val="434343"/>
            </a:solidFill>
            <a:prstDash val="solid"/>
            <a:round/>
            <a:headEnd len="med" w="med" type="none"/>
            <a:tailEnd len="med" w="med" type="none"/>
          </a:ln>
        </p:spPr>
      </p:cxnSp>
      <p:cxnSp>
        <p:nvCxnSpPr>
          <p:cNvPr id="452" name="Google Shape;452;p21"/>
          <p:cNvCxnSpPr/>
          <p:nvPr/>
        </p:nvCxnSpPr>
        <p:spPr>
          <a:xfrm>
            <a:off x="7289409" y="4000396"/>
            <a:ext cx="0" cy="170100"/>
          </a:xfrm>
          <a:prstGeom prst="straightConnector1">
            <a:avLst/>
          </a:prstGeom>
          <a:noFill/>
          <a:ln cap="flat" cmpd="sng" w="9525">
            <a:solidFill>
              <a:srgbClr val="434343"/>
            </a:solidFill>
            <a:prstDash val="solid"/>
            <a:round/>
            <a:headEnd len="med" w="med" type="none"/>
            <a:tailEnd len="med" w="med" type="none"/>
          </a:ln>
        </p:spPr>
      </p:cxnSp>
      <p:cxnSp>
        <p:nvCxnSpPr>
          <p:cNvPr id="453" name="Google Shape;453;p21"/>
          <p:cNvCxnSpPr/>
          <p:nvPr/>
        </p:nvCxnSpPr>
        <p:spPr>
          <a:xfrm>
            <a:off x="8306118" y="4000396"/>
            <a:ext cx="0" cy="170100"/>
          </a:xfrm>
          <a:prstGeom prst="straightConnector1">
            <a:avLst/>
          </a:prstGeom>
          <a:noFill/>
          <a:ln cap="flat" cmpd="sng" w="9525">
            <a:solidFill>
              <a:srgbClr val="434343"/>
            </a:solidFill>
            <a:prstDash val="solid"/>
            <a:round/>
            <a:headEnd len="med" w="med" type="none"/>
            <a:tailEnd len="med" w="med" type="none"/>
          </a:ln>
        </p:spPr>
      </p:cxnSp>
      <p:pic>
        <p:nvPicPr>
          <p:cNvPr id="454" name="Google Shape;454;p21"/>
          <p:cNvPicPr preferRelativeResize="0"/>
          <p:nvPr/>
        </p:nvPicPr>
        <p:blipFill>
          <a:blip r:embed="rId3">
            <a:alphaModFix/>
          </a:blip>
          <a:stretch>
            <a:fillRect/>
          </a:stretch>
        </p:blipFill>
        <p:spPr>
          <a:xfrm>
            <a:off x="3085758" y="4920695"/>
            <a:ext cx="274150" cy="291625"/>
          </a:xfrm>
          <a:prstGeom prst="rect">
            <a:avLst/>
          </a:prstGeom>
          <a:noFill/>
          <a:ln>
            <a:noFill/>
          </a:ln>
        </p:spPr>
      </p:pic>
      <p:pic>
        <p:nvPicPr>
          <p:cNvPr id="455" name="Google Shape;455;p21"/>
          <p:cNvPicPr preferRelativeResize="0"/>
          <p:nvPr/>
        </p:nvPicPr>
        <p:blipFill>
          <a:blip r:embed="rId4">
            <a:alphaModFix/>
          </a:blip>
          <a:stretch>
            <a:fillRect/>
          </a:stretch>
        </p:blipFill>
        <p:spPr>
          <a:xfrm>
            <a:off x="2855367" y="4357988"/>
            <a:ext cx="734434" cy="377314"/>
          </a:xfrm>
          <a:prstGeom prst="rect">
            <a:avLst/>
          </a:prstGeom>
          <a:noFill/>
          <a:ln>
            <a:noFill/>
          </a:ln>
        </p:spPr>
      </p:pic>
      <p:pic>
        <p:nvPicPr>
          <p:cNvPr id="456" name="Google Shape;456;p21"/>
          <p:cNvPicPr preferRelativeResize="0"/>
          <p:nvPr/>
        </p:nvPicPr>
        <p:blipFill>
          <a:blip r:embed="rId5">
            <a:alphaModFix/>
          </a:blip>
          <a:stretch>
            <a:fillRect/>
          </a:stretch>
        </p:blipFill>
        <p:spPr>
          <a:xfrm>
            <a:off x="1783091" y="4357988"/>
            <a:ext cx="845532" cy="377315"/>
          </a:xfrm>
          <a:prstGeom prst="rect">
            <a:avLst/>
          </a:prstGeom>
          <a:noFill/>
          <a:ln>
            <a:noFill/>
          </a:ln>
        </p:spPr>
      </p:pic>
      <p:pic>
        <p:nvPicPr>
          <p:cNvPr id="457" name="Google Shape;457;p21"/>
          <p:cNvPicPr preferRelativeResize="0"/>
          <p:nvPr/>
        </p:nvPicPr>
        <p:blipFill>
          <a:blip r:embed="rId6">
            <a:alphaModFix/>
          </a:blip>
          <a:stretch>
            <a:fillRect/>
          </a:stretch>
        </p:blipFill>
        <p:spPr>
          <a:xfrm>
            <a:off x="4102203" y="4425161"/>
            <a:ext cx="274152" cy="310141"/>
          </a:xfrm>
          <a:prstGeom prst="rect">
            <a:avLst/>
          </a:prstGeom>
          <a:noFill/>
          <a:ln>
            <a:noFill/>
          </a:ln>
        </p:spPr>
      </p:pic>
      <p:sp>
        <p:nvSpPr>
          <p:cNvPr id="458" name="Google Shape;458;p21"/>
          <p:cNvSpPr txBox="1"/>
          <p:nvPr/>
        </p:nvSpPr>
        <p:spPr>
          <a:xfrm>
            <a:off x="8169056" y="4170474"/>
            <a:ext cx="274200" cy="170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434343"/>
                </a:solidFill>
              </a:rPr>
              <a:t>0</a:t>
            </a:r>
            <a:endParaRPr sz="1600">
              <a:solidFill>
                <a:srgbClr val="434343"/>
              </a:solidFill>
            </a:endParaRPr>
          </a:p>
        </p:txBody>
      </p:sp>
      <p:sp>
        <p:nvSpPr>
          <p:cNvPr id="459" name="Google Shape;459;p21"/>
          <p:cNvSpPr txBox="1"/>
          <p:nvPr/>
        </p:nvSpPr>
        <p:spPr>
          <a:xfrm>
            <a:off x="2068800" y="4170474"/>
            <a:ext cx="274200" cy="170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434343"/>
                </a:solidFill>
              </a:rPr>
              <a:t>6</a:t>
            </a:r>
            <a:endParaRPr sz="1600">
              <a:solidFill>
                <a:srgbClr val="434343"/>
              </a:solidFill>
            </a:endParaRPr>
          </a:p>
        </p:txBody>
      </p:sp>
      <p:sp>
        <p:nvSpPr>
          <p:cNvPr id="460" name="Google Shape;460;p21"/>
          <p:cNvSpPr txBox="1"/>
          <p:nvPr/>
        </p:nvSpPr>
        <p:spPr>
          <a:xfrm>
            <a:off x="4102219" y="4170474"/>
            <a:ext cx="274200" cy="170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434343"/>
                </a:solidFill>
              </a:rPr>
              <a:t>4</a:t>
            </a:r>
            <a:endParaRPr sz="1600">
              <a:solidFill>
                <a:srgbClr val="434343"/>
              </a:solidFill>
            </a:endParaRPr>
          </a:p>
        </p:txBody>
      </p:sp>
      <p:sp>
        <p:nvSpPr>
          <p:cNvPr id="461" name="Google Shape;461;p21"/>
          <p:cNvSpPr txBox="1"/>
          <p:nvPr/>
        </p:nvSpPr>
        <p:spPr>
          <a:xfrm>
            <a:off x="5118928" y="4170474"/>
            <a:ext cx="274200" cy="170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434343"/>
                </a:solidFill>
              </a:rPr>
              <a:t>3</a:t>
            </a:r>
            <a:endParaRPr sz="1600">
              <a:solidFill>
                <a:srgbClr val="434343"/>
              </a:solidFill>
            </a:endParaRPr>
          </a:p>
        </p:txBody>
      </p:sp>
      <p:sp>
        <p:nvSpPr>
          <p:cNvPr id="462" name="Google Shape;462;p21"/>
          <p:cNvSpPr txBox="1"/>
          <p:nvPr/>
        </p:nvSpPr>
        <p:spPr>
          <a:xfrm>
            <a:off x="6135638" y="4170474"/>
            <a:ext cx="274200" cy="170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434343"/>
                </a:solidFill>
              </a:rPr>
              <a:t>2</a:t>
            </a:r>
            <a:endParaRPr sz="1600">
              <a:solidFill>
                <a:srgbClr val="434343"/>
              </a:solidFill>
            </a:endParaRPr>
          </a:p>
        </p:txBody>
      </p:sp>
      <p:sp>
        <p:nvSpPr>
          <p:cNvPr id="463" name="Google Shape;463;p21"/>
          <p:cNvSpPr txBox="1"/>
          <p:nvPr/>
        </p:nvSpPr>
        <p:spPr>
          <a:xfrm>
            <a:off x="7152347" y="4170474"/>
            <a:ext cx="274200" cy="170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434343"/>
                </a:solidFill>
              </a:rPr>
              <a:t>1</a:t>
            </a:r>
            <a:endParaRPr sz="1600">
              <a:solidFill>
                <a:srgbClr val="434343"/>
              </a:solidFill>
            </a:endParaRPr>
          </a:p>
        </p:txBody>
      </p:sp>
      <p:sp>
        <p:nvSpPr>
          <p:cNvPr id="464" name="Google Shape;464;p21"/>
          <p:cNvSpPr txBox="1"/>
          <p:nvPr/>
        </p:nvSpPr>
        <p:spPr>
          <a:xfrm>
            <a:off x="3085510" y="4170474"/>
            <a:ext cx="274200" cy="170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434343"/>
                </a:solidFill>
              </a:rPr>
              <a:t>5</a:t>
            </a:r>
            <a:endParaRPr sz="1600">
              <a:solidFill>
                <a:srgbClr val="434343"/>
              </a:solidFill>
            </a:endParaRPr>
          </a:p>
        </p:txBody>
      </p:sp>
      <p:grpSp>
        <p:nvGrpSpPr>
          <p:cNvPr id="465" name="Google Shape;465;p21"/>
          <p:cNvGrpSpPr/>
          <p:nvPr/>
        </p:nvGrpSpPr>
        <p:grpSpPr>
          <a:xfrm>
            <a:off x="9479247" y="2567966"/>
            <a:ext cx="1590859" cy="234273"/>
            <a:chOff x="160977" y="3576885"/>
            <a:chExt cx="1864142" cy="325514"/>
          </a:xfrm>
        </p:grpSpPr>
        <p:sp>
          <p:nvSpPr>
            <p:cNvPr id="466" name="Google Shape;466;p21"/>
            <p:cNvSpPr/>
            <p:nvPr/>
          </p:nvSpPr>
          <p:spPr>
            <a:xfrm>
              <a:off x="160977" y="3576885"/>
              <a:ext cx="1635036" cy="325514"/>
            </a:xfrm>
            <a:custGeom>
              <a:pathLst>
                <a:path extrusionOk="0" h="48278" w="242497">
                  <a:moveTo>
                    <a:pt x="0" y="25594"/>
                  </a:moveTo>
                  <a:cubicBezTo>
                    <a:pt x="9294" y="21394"/>
                    <a:pt x="34624" y="-3389"/>
                    <a:pt x="55763" y="391"/>
                  </a:cubicBezTo>
                  <a:cubicBezTo>
                    <a:pt x="76902" y="4171"/>
                    <a:pt x="103806" y="47855"/>
                    <a:pt x="126832" y="48275"/>
                  </a:cubicBezTo>
                  <a:cubicBezTo>
                    <a:pt x="149858" y="48695"/>
                    <a:pt x="174642" y="7020"/>
                    <a:pt x="193919" y="2912"/>
                  </a:cubicBezTo>
                  <a:cubicBezTo>
                    <a:pt x="213197" y="-1196"/>
                    <a:pt x="234401" y="20176"/>
                    <a:pt x="242497" y="23629"/>
                  </a:cubicBezTo>
                </a:path>
              </a:pathLst>
            </a:custGeom>
            <a:noFill/>
            <a:ln cap="flat" cmpd="sng" w="76200">
              <a:solidFill>
                <a:srgbClr val="38761D"/>
              </a:solidFill>
              <a:prstDash val="solid"/>
              <a:round/>
              <a:headEnd len="med" w="med" type="none"/>
              <a:tailEnd len="med" w="med" type="none"/>
            </a:ln>
          </p:spPr>
        </p:sp>
        <p:sp>
          <p:nvSpPr>
            <p:cNvPr id="467" name="Google Shape;467;p21"/>
            <p:cNvSpPr/>
            <p:nvPr/>
          </p:nvSpPr>
          <p:spPr>
            <a:xfrm>
              <a:off x="1744319" y="3640655"/>
              <a:ext cx="280800" cy="166500"/>
            </a:xfrm>
            <a:prstGeom prst="ellipse">
              <a:avLst/>
            </a:prstGeom>
            <a:solidFill>
              <a:srgbClr val="38761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8" name="Google Shape;468;p21"/>
            <p:cNvSpPr/>
            <p:nvPr/>
          </p:nvSpPr>
          <p:spPr>
            <a:xfrm>
              <a:off x="1916589" y="3671178"/>
              <a:ext cx="33600" cy="3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9" name="Google Shape;469;p21"/>
            <p:cNvSpPr/>
            <p:nvPr/>
          </p:nvSpPr>
          <p:spPr>
            <a:xfrm>
              <a:off x="1916589" y="3732831"/>
              <a:ext cx="33600" cy="3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70" name="Google Shape;470;p21"/>
          <p:cNvSpPr/>
          <p:nvPr/>
        </p:nvSpPr>
        <p:spPr>
          <a:xfrm>
            <a:off x="8151048" y="3431983"/>
            <a:ext cx="309900" cy="309900"/>
          </a:xfrm>
          <a:prstGeom prst="ellipse">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1" name="Google Shape;471;p21"/>
          <p:cNvSpPr/>
          <p:nvPr/>
        </p:nvSpPr>
        <p:spPr>
          <a:xfrm rot="5400000">
            <a:off x="3136378" y="3789224"/>
            <a:ext cx="179100" cy="2050200"/>
          </a:xfrm>
          <a:prstGeom prst="rightBrace">
            <a:avLst>
              <a:gd fmla="val 53028" name="adj1"/>
              <a:gd fmla="val 5008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72" name="Google Shape;472;p21"/>
          <p:cNvPicPr preferRelativeResize="0"/>
          <p:nvPr/>
        </p:nvPicPr>
        <p:blipFill>
          <a:blip r:embed="rId7">
            <a:alphaModFix/>
          </a:blip>
          <a:stretch>
            <a:fillRect/>
          </a:stretch>
        </p:blipFill>
        <p:spPr>
          <a:xfrm>
            <a:off x="8471500" y="4144188"/>
            <a:ext cx="486054" cy="291632"/>
          </a:xfrm>
          <a:prstGeom prst="rect">
            <a:avLst/>
          </a:prstGeom>
          <a:noFill/>
          <a:ln>
            <a:noFill/>
          </a:ln>
        </p:spPr>
      </p:pic>
      <p:cxnSp>
        <p:nvCxnSpPr>
          <p:cNvPr id="473" name="Google Shape;473;p21"/>
          <p:cNvCxnSpPr/>
          <p:nvPr/>
        </p:nvCxnSpPr>
        <p:spPr>
          <a:xfrm>
            <a:off x="431689" y="2015417"/>
            <a:ext cx="0" cy="2031600"/>
          </a:xfrm>
          <a:prstGeom prst="straightConnector1">
            <a:avLst/>
          </a:prstGeom>
          <a:noFill/>
          <a:ln cap="flat" cmpd="sng" w="9525">
            <a:solidFill>
              <a:srgbClr val="434343"/>
            </a:solidFill>
            <a:prstDash val="solid"/>
            <a:round/>
            <a:headEnd len="med" w="med" type="triangle"/>
            <a:tailEnd len="med" w="med" type="none"/>
          </a:ln>
        </p:spPr>
      </p:cxnSp>
      <p:pic>
        <p:nvPicPr>
          <p:cNvPr id="474" name="Google Shape;474;p21"/>
          <p:cNvPicPr preferRelativeResize="0"/>
          <p:nvPr/>
        </p:nvPicPr>
        <p:blipFill>
          <a:blip r:embed="rId8">
            <a:alphaModFix/>
          </a:blip>
          <a:stretch>
            <a:fillRect/>
          </a:stretch>
        </p:blipFill>
        <p:spPr>
          <a:xfrm>
            <a:off x="141319" y="3469857"/>
            <a:ext cx="203060" cy="234274"/>
          </a:xfrm>
          <a:prstGeom prst="rect">
            <a:avLst/>
          </a:prstGeom>
          <a:noFill/>
          <a:ln>
            <a:noFill/>
          </a:ln>
        </p:spPr>
      </p:pic>
      <p:pic>
        <p:nvPicPr>
          <p:cNvPr id="475" name="Google Shape;475;p21"/>
          <p:cNvPicPr preferRelativeResize="0"/>
          <p:nvPr/>
        </p:nvPicPr>
        <p:blipFill>
          <a:blip r:embed="rId9">
            <a:alphaModFix/>
          </a:blip>
          <a:stretch>
            <a:fillRect/>
          </a:stretch>
        </p:blipFill>
        <p:spPr>
          <a:xfrm>
            <a:off x="141319" y="2712547"/>
            <a:ext cx="203066" cy="234297"/>
          </a:xfrm>
          <a:prstGeom prst="rect">
            <a:avLst/>
          </a:prstGeom>
          <a:noFill/>
          <a:ln>
            <a:noFill/>
          </a:ln>
        </p:spPr>
      </p:pic>
      <p:pic>
        <p:nvPicPr>
          <p:cNvPr id="476" name="Google Shape;476;p21"/>
          <p:cNvPicPr preferRelativeResize="0"/>
          <p:nvPr/>
        </p:nvPicPr>
        <p:blipFill>
          <a:blip r:embed="rId10">
            <a:alphaModFix/>
          </a:blip>
          <a:stretch>
            <a:fillRect/>
          </a:stretch>
        </p:blipFill>
        <p:spPr>
          <a:xfrm>
            <a:off x="105775" y="1857945"/>
            <a:ext cx="274132" cy="236771"/>
          </a:xfrm>
          <a:prstGeom prst="rect">
            <a:avLst/>
          </a:prstGeom>
          <a:noFill/>
          <a:ln>
            <a:noFill/>
          </a:ln>
        </p:spPr>
      </p:pic>
      <p:cxnSp>
        <p:nvCxnSpPr>
          <p:cNvPr id="477" name="Google Shape;477;p21"/>
          <p:cNvCxnSpPr/>
          <p:nvPr/>
        </p:nvCxnSpPr>
        <p:spPr>
          <a:xfrm rot="10800000">
            <a:off x="326100" y="3210525"/>
            <a:ext cx="211200" cy="0"/>
          </a:xfrm>
          <a:prstGeom prst="straightConnector1">
            <a:avLst/>
          </a:prstGeom>
          <a:noFill/>
          <a:ln cap="flat" cmpd="sng" w="9525">
            <a:solidFill>
              <a:srgbClr val="434343"/>
            </a:solidFill>
            <a:prstDash val="solid"/>
            <a:round/>
            <a:headEnd len="med" w="med" type="none"/>
            <a:tailEnd len="med" w="med" type="none"/>
          </a:ln>
        </p:spPr>
      </p:cxnSp>
      <p:cxnSp>
        <p:nvCxnSpPr>
          <p:cNvPr id="478" name="Google Shape;478;p21"/>
          <p:cNvCxnSpPr/>
          <p:nvPr/>
        </p:nvCxnSpPr>
        <p:spPr>
          <a:xfrm rot="10800000">
            <a:off x="326100" y="2448875"/>
            <a:ext cx="211200" cy="0"/>
          </a:xfrm>
          <a:prstGeom prst="straightConnector1">
            <a:avLst/>
          </a:prstGeom>
          <a:noFill/>
          <a:ln cap="flat" cmpd="sng" w="9525">
            <a:solidFill>
              <a:srgbClr val="434343"/>
            </a:solidFill>
            <a:prstDash val="solid"/>
            <a:round/>
            <a:headEnd len="med" w="med" type="none"/>
            <a:tailEnd len="med" w="med" type="none"/>
          </a:ln>
        </p:spPr>
      </p:cxnSp>
      <p:cxnSp>
        <p:nvCxnSpPr>
          <p:cNvPr id="479" name="Google Shape;479;p21"/>
          <p:cNvCxnSpPr/>
          <p:nvPr/>
        </p:nvCxnSpPr>
        <p:spPr>
          <a:xfrm rot="10800000">
            <a:off x="326100" y="3942656"/>
            <a:ext cx="211200" cy="0"/>
          </a:xfrm>
          <a:prstGeom prst="straightConnector1">
            <a:avLst/>
          </a:prstGeom>
          <a:noFill/>
          <a:ln cap="flat" cmpd="sng" w="9525">
            <a:solidFill>
              <a:srgbClr val="434343"/>
            </a:solidFill>
            <a:prstDash val="solid"/>
            <a:round/>
            <a:headEnd len="med" w="med" type="none"/>
            <a:tailEnd len="med" w="med" type="none"/>
          </a:ln>
        </p:spPr>
      </p:cxnSp>
      <p:cxnSp>
        <p:nvCxnSpPr>
          <p:cNvPr id="480" name="Google Shape;480;p21"/>
          <p:cNvCxnSpPr/>
          <p:nvPr/>
        </p:nvCxnSpPr>
        <p:spPr>
          <a:xfrm>
            <a:off x="446475" y="3209925"/>
            <a:ext cx="7884900" cy="0"/>
          </a:xfrm>
          <a:prstGeom prst="straightConnector1">
            <a:avLst/>
          </a:prstGeom>
          <a:noFill/>
          <a:ln cap="flat" cmpd="sng" w="9525">
            <a:solidFill>
              <a:srgbClr val="434343"/>
            </a:solidFill>
            <a:prstDash val="dot"/>
            <a:round/>
            <a:headEnd len="med" w="med" type="none"/>
            <a:tailEnd len="med" w="med" type="none"/>
          </a:ln>
        </p:spPr>
      </p:cxnSp>
      <p:cxnSp>
        <p:nvCxnSpPr>
          <p:cNvPr id="481" name="Google Shape;481;p21"/>
          <p:cNvCxnSpPr/>
          <p:nvPr/>
        </p:nvCxnSpPr>
        <p:spPr>
          <a:xfrm>
            <a:off x="446475" y="2451480"/>
            <a:ext cx="7884900" cy="0"/>
          </a:xfrm>
          <a:prstGeom prst="straightConnector1">
            <a:avLst/>
          </a:prstGeom>
          <a:noFill/>
          <a:ln cap="flat" cmpd="sng" w="9525">
            <a:solidFill>
              <a:srgbClr val="434343"/>
            </a:solidFill>
            <a:prstDash val="dot"/>
            <a:round/>
            <a:headEnd len="med" w="med" type="none"/>
            <a:tailEnd len="med" w="med" type="none"/>
          </a:ln>
        </p:spPr>
      </p:cxnSp>
      <p:cxnSp>
        <p:nvCxnSpPr>
          <p:cNvPr id="482" name="Google Shape;482;p21"/>
          <p:cNvCxnSpPr/>
          <p:nvPr/>
        </p:nvCxnSpPr>
        <p:spPr>
          <a:xfrm>
            <a:off x="434975" y="3934400"/>
            <a:ext cx="7884900" cy="0"/>
          </a:xfrm>
          <a:prstGeom prst="straightConnector1">
            <a:avLst/>
          </a:prstGeom>
          <a:noFill/>
          <a:ln cap="flat" cmpd="sng" w="9525">
            <a:solidFill>
              <a:srgbClr val="434343"/>
            </a:solidFill>
            <a:prstDash val="dot"/>
            <a:round/>
            <a:headEnd len="med" w="med" type="none"/>
            <a:tailEnd len="med" w="med" type="none"/>
          </a:ln>
        </p:spPr>
      </p:cxnSp>
      <p:pic>
        <p:nvPicPr>
          <p:cNvPr descr="r&#10;=\frac{|t_d-d_{before}| - |t_d-d_{after}|}{d_r}&#10;=\frac{|4-6| - |4-5|}{2}&#10;=0.5" id="483" name="Google Shape;483;p21" title="MathEquation,#434343"/>
          <p:cNvPicPr preferRelativeResize="0"/>
          <p:nvPr/>
        </p:nvPicPr>
        <p:blipFill rotWithShape="1">
          <a:blip r:embed="rId11">
            <a:alphaModFix/>
          </a:blip>
          <a:srcRect b="0" l="0" r="47190" t="0"/>
          <a:stretch/>
        </p:blipFill>
        <p:spPr>
          <a:xfrm>
            <a:off x="2805100" y="1201073"/>
            <a:ext cx="3533800" cy="702577"/>
          </a:xfrm>
          <a:prstGeom prst="rect">
            <a:avLst/>
          </a:prstGeom>
          <a:noFill/>
          <a:ln>
            <a:noFill/>
          </a:ln>
        </p:spPr>
      </p:pic>
      <p:pic>
        <p:nvPicPr>
          <p:cNvPr descr="r_{t_1}=\frac{|4-6| - |4-5|}{2}&#10;=0.5" id="484" name="Google Shape;484;p21" title="MathEquation,#434343"/>
          <p:cNvPicPr preferRelativeResize="0"/>
          <p:nvPr/>
        </p:nvPicPr>
        <p:blipFill>
          <a:blip r:embed="rId12">
            <a:alphaModFix/>
          </a:blip>
          <a:stretch>
            <a:fillRect/>
          </a:stretch>
        </p:blipFill>
        <p:spPr>
          <a:xfrm>
            <a:off x="5122672" y="4658875"/>
            <a:ext cx="2952550" cy="542525"/>
          </a:xfrm>
          <a:prstGeom prst="rect">
            <a:avLst/>
          </a:prstGeom>
          <a:noFill/>
          <a:ln>
            <a:noFill/>
          </a:ln>
        </p:spPr>
      </p:pic>
      <p:grpSp>
        <p:nvGrpSpPr>
          <p:cNvPr id="485" name="Google Shape;485;p21"/>
          <p:cNvGrpSpPr/>
          <p:nvPr/>
        </p:nvGrpSpPr>
        <p:grpSpPr>
          <a:xfrm flipH="1" rot="6299400">
            <a:off x="2887143" y="2527776"/>
            <a:ext cx="200218" cy="433609"/>
            <a:chOff x="7518425" y="2536511"/>
            <a:chExt cx="934775" cy="2024425"/>
          </a:xfrm>
        </p:grpSpPr>
        <p:sp>
          <p:nvSpPr>
            <p:cNvPr id="486" name="Google Shape;486;p21"/>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 name="Google Shape;487;p21"/>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8" name="Google Shape;488;p21"/>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9" name="Google Shape;489;p21"/>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0" name="Google Shape;490;p21"/>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91" name="Google Shape;491;p21"/>
          <p:cNvGrpSpPr/>
          <p:nvPr/>
        </p:nvGrpSpPr>
        <p:grpSpPr>
          <a:xfrm flipH="1" rot="5400000">
            <a:off x="2454100" y="2468286"/>
            <a:ext cx="200229" cy="433632"/>
            <a:chOff x="7518425" y="2536511"/>
            <a:chExt cx="934775" cy="2024425"/>
          </a:xfrm>
        </p:grpSpPr>
        <p:sp>
          <p:nvSpPr>
            <p:cNvPr id="492" name="Google Shape;492;p21"/>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3" name="Google Shape;493;p21"/>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4" name="Google Shape;494;p21"/>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Google Shape;495;p21"/>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6" name="Google Shape;496;p21"/>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97" name="Google Shape;497;p21"/>
          <p:cNvGrpSpPr/>
          <p:nvPr/>
        </p:nvGrpSpPr>
        <p:grpSpPr>
          <a:xfrm flipH="1" rot="4500600">
            <a:off x="2021076" y="2527499"/>
            <a:ext cx="200218" cy="433609"/>
            <a:chOff x="7518425" y="2536511"/>
            <a:chExt cx="934775" cy="2024425"/>
          </a:xfrm>
        </p:grpSpPr>
        <p:sp>
          <p:nvSpPr>
            <p:cNvPr id="498" name="Google Shape;498;p21"/>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Google Shape;499;p21"/>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0" name="Google Shape;500;p21"/>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Google Shape;501;p21"/>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Google Shape;502;p21"/>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03" name="Google Shape;503;p21"/>
          <p:cNvGrpSpPr/>
          <p:nvPr/>
        </p:nvGrpSpPr>
        <p:grpSpPr>
          <a:xfrm flipH="1" rot="6299400">
            <a:off x="1586930" y="2529136"/>
            <a:ext cx="200218" cy="433609"/>
            <a:chOff x="7518425" y="2536511"/>
            <a:chExt cx="934775" cy="2024425"/>
          </a:xfrm>
        </p:grpSpPr>
        <p:sp>
          <p:nvSpPr>
            <p:cNvPr id="504" name="Google Shape;504;p21"/>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Google Shape;505;p21"/>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Google Shape;506;p21"/>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Google Shape;507;p21"/>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Google Shape;508;p21"/>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09" name="Google Shape;509;p21"/>
          <p:cNvSpPr/>
          <p:nvPr/>
        </p:nvSpPr>
        <p:spPr>
          <a:xfrm rot="6300395">
            <a:off x="1524363" y="2525003"/>
            <a:ext cx="309350" cy="437280"/>
          </a:xfrm>
          <a:prstGeom prst="rect">
            <a:avLst/>
          </a:prstGeom>
          <a:gradFill>
            <a:gsLst>
              <a:gs pos="0">
                <a:srgbClr val="FFFFFF"/>
              </a:gs>
              <a:gs pos="35000">
                <a:srgbClr val="FFFFFF"/>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10" name="Google Shape;510;p21"/>
          <p:cNvGrpSpPr/>
          <p:nvPr/>
        </p:nvGrpSpPr>
        <p:grpSpPr>
          <a:xfrm flipH="1" rot="6299400">
            <a:off x="1885223" y="3362355"/>
            <a:ext cx="200218" cy="433609"/>
            <a:chOff x="7518425" y="2536511"/>
            <a:chExt cx="934775" cy="2024425"/>
          </a:xfrm>
        </p:grpSpPr>
        <p:sp>
          <p:nvSpPr>
            <p:cNvPr id="511" name="Google Shape;511;p21"/>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2" name="Google Shape;512;p21"/>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3" name="Google Shape;513;p21"/>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4" name="Google Shape;514;p21"/>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5" name="Google Shape;515;p21"/>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16" name="Google Shape;516;p21"/>
          <p:cNvGrpSpPr/>
          <p:nvPr/>
        </p:nvGrpSpPr>
        <p:grpSpPr>
          <a:xfrm flipH="1" rot="5400000">
            <a:off x="1452179" y="3302866"/>
            <a:ext cx="200229" cy="433632"/>
            <a:chOff x="7518425" y="2536511"/>
            <a:chExt cx="934775" cy="2024425"/>
          </a:xfrm>
        </p:grpSpPr>
        <p:sp>
          <p:nvSpPr>
            <p:cNvPr id="517" name="Google Shape;517;p21"/>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Google Shape;518;p21"/>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Google Shape;519;p21"/>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Google Shape;520;p21"/>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Google Shape;521;p21"/>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22" name="Google Shape;522;p21"/>
          <p:cNvGrpSpPr/>
          <p:nvPr/>
        </p:nvGrpSpPr>
        <p:grpSpPr>
          <a:xfrm flipH="1" rot="4500600">
            <a:off x="1019155" y="3362078"/>
            <a:ext cx="200218" cy="433609"/>
            <a:chOff x="7518425" y="2536511"/>
            <a:chExt cx="934775" cy="2024425"/>
          </a:xfrm>
        </p:grpSpPr>
        <p:sp>
          <p:nvSpPr>
            <p:cNvPr id="523" name="Google Shape;523;p21"/>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 name="Google Shape;524;p21"/>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5" name="Google Shape;525;p21"/>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6" name="Google Shape;526;p21"/>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7" name="Google Shape;527;p21"/>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528" name="Google Shape;528;p21"/>
          <p:cNvGrpSpPr/>
          <p:nvPr/>
        </p:nvGrpSpPr>
        <p:grpSpPr>
          <a:xfrm flipH="1" rot="6299400">
            <a:off x="585010" y="3363715"/>
            <a:ext cx="200218" cy="433609"/>
            <a:chOff x="7518425" y="2536511"/>
            <a:chExt cx="934775" cy="2024425"/>
          </a:xfrm>
        </p:grpSpPr>
        <p:sp>
          <p:nvSpPr>
            <p:cNvPr id="529" name="Google Shape;529;p21"/>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0" name="Google Shape;530;p21"/>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1" name="Google Shape;531;p21"/>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2" name="Google Shape;532;p21"/>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3" name="Google Shape;533;p21"/>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34" name="Google Shape;534;p21"/>
          <p:cNvSpPr/>
          <p:nvPr/>
        </p:nvSpPr>
        <p:spPr>
          <a:xfrm rot="6300395">
            <a:off x="522442" y="3359583"/>
            <a:ext cx="309350" cy="437280"/>
          </a:xfrm>
          <a:prstGeom prst="rect">
            <a:avLst/>
          </a:prstGeom>
          <a:gradFill>
            <a:gsLst>
              <a:gs pos="0">
                <a:srgbClr val="FFFFFF"/>
              </a:gs>
              <a:gs pos="35000">
                <a:srgbClr val="FFFFFF"/>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2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0" name="Google Shape;540;p22"/>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2. Experiment: Autonomous Target Tracking</a:t>
            </a:r>
            <a:endParaRPr/>
          </a:p>
        </p:txBody>
      </p:sp>
      <p:sp>
        <p:nvSpPr>
          <p:cNvPr id="541" name="Google Shape;541;p22"/>
          <p:cNvSpPr txBox="1"/>
          <p:nvPr>
            <p:ph idx="2"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Result</a:t>
            </a:r>
            <a:endParaRPr/>
          </a:p>
        </p:txBody>
      </p:sp>
      <p:pic>
        <p:nvPicPr>
          <p:cNvPr id="542" name="Google Shape;542;p22"/>
          <p:cNvPicPr preferRelativeResize="0"/>
          <p:nvPr/>
        </p:nvPicPr>
        <p:blipFill rotWithShape="1">
          <a:blip r:embed="rId3">
            <a:alphaModFix/>
          </a:blip>
          <a:srcRect b="26513" l="0" r="0" t="0"/>
          <a:stretch/>
        </p:blipFill>
        <p:spPr>
          <a:xfrm>
            <a:off x="4480675" y="1011900"/>
            <a:ext cx="4388424" cy="4441916"/>
          </a:xfrm>
          <a:prstGeom prst="rect">
            <a:avLst/>
          </a:prstGeom>
          <a:noFill/>
          <a:ln>
            <a:noFill/>
          </a:ln>
        </p:spPr>
      </p:pic>
      <p:pic>
        <p:nvPicPr>
          <p:cNvPr id="543" name="Google Shape;543;p22"/>
          <p:cNvPicPr preferRelativeResize="0"/>
          <p:nvPr/>
        </p:nvPicPr>
        <p:blipFill rotWithShape="1">
          <a:blip r:embed="rId4">
            <a:alphaModFix/>
          </a:blip>
          <a:srcRect b="27688" l="0" r="0" t="0"/>
          <a:stretch/>
        </p:blipFill>
        <p:spPr>
          <a:xfrm>
            <a:off x="0" y="935700"/>
            <a:ext cx="4388430" cy="4368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23"/>
          <p:cNvSpPr txBox="1"/>
          <p:nvPr/>
        </p:nvSpPr>
        <p:spPr>
          <a:xfrm>
            <a:off x="349110" y="119700"/>
            <a:ext cx="5904300" cy="351900"/>
          </a:xfrm>
          <a:prstGeom prst="rect">
            <a:avLst/>
          </a:prstGeom>
          <a:noFill/>
          <a:ln>
            <a:noFill/>
          </a:ln>
        </p:spPr>
        <p:txBody>
          <a:bodyPr anchorCtr="0" anchor="t" bIns="35550" lIns="71100" spcFirstLastPara="1" rIns="71100" wrap="square" tIns="35550">
            <a:noAutofit/>
          </a:bodyPr>
          <a:lstStyle/>
          <a:p>
            <a:pPr indent="0" lvl="0" marL="0" marR="0" rtl="0" algn="ctr">
              <a:spcBef>
                <a:spcPts val="0"/>
              </a:spcBef>
              <a:spcAft>
                <a:spcPts val="0"/>
              </a:spcAft>
              <a:buNone/>
            </a:pPr>
            <a:r>
              <a:t/>
            </a:r>
            <a:endParaRPr b="0" sz="2500" strike="noStrike">
              <a:solidFill>
                <a:srgbClr val="000000"/>
              </a:solidFill>
              <a:latin typeface="Cambria"/>
              <a:ea typeface="Cambria"/>
              <a:cs typeface="Cambria"/>
              <a:sym typeface="Cambria"/>
            </a:endParaRPr>
          </a:p>
        </p:txBody>
      </p:sp>
      <p:sp>
        <p:nvSpPr>
          <p:cNvPr id="549" name="Google Shape;549;p2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50" name="Google Shape;550;p23"/>
          <p:cNvSpPr txBox="1"/>
          <p:nvPr>
            <p:ph idx="1" type="body"/>
          </p:nvPr>
        </p:nvSpPr>
        <p:spPr>
          <a:xfrm>
            <a:off x="349100" y="1077900"/>
            <a:ext cx="4148700" cy="4142400"/>
          </a:xfrm>
          <a:prstGeom prst="rect">
            <a:avLst/>
          </a:prstGeom>
        </p:spPr>
        <p:txBody>
          <a:bodyPr anchorCtr="0" anchor="t" bIns="0" lIns="0" spcFirstLastPara="1" rIns="0" wrap="square" tIns="0">
            <a:noAutofit/>
          </a:bodyPr>
          <a:lstStyle/>
          <a:p>
            <a:pPr indent="0" lvl="0" marL="0" rtl="0">
              <a:spcBef>
                <a:spcPts val="0"/>
              </a:spcBef>
              <a:spcAft>
                <a:spcPts val="0"/>
              </a:spcAft>
              <a:buNone/>
            </a:pPr>
            <a:r>
              <a:rPr lang="en"/>
              <a:t>Advantages:</a:t>
            </a:r>
            <a:endParaRPr/>
          </a:p>
          <a:p>
            <a:pPr indent="-330200" lvl="0" marL="457200" rtl="0">
              <a:spcBef>
                <a:spcPts val="0"/>
              </a:spcBef>
              <a:spcAft>
                <a:spcPts val="0"/>
              </a:spcAft>
              <a:buSzPts val="1600"/>
              <a:buChar char="●"/>
            </a:pPr>
            <a:r>
              <a:rPr lang="en"/>
              <a:t>Directly solves the problem</a:t>
            </a:r>
            <a:endParaRPr/>
          </a:p>
          <a:p>
            <a:pPr indent="-330200" lvl="0" marL="457200" rtl="0">
              <a:spcBef>
                <a:spcPts val="0"/>
              </a:spcBef>
              <a:spcAft>
                <a:spcPts val="0"/>
              </a:spcAft>
              <a:buSzPts val="1600"/>
              <a:buChar char="●"/>
            </a:pPr>
            <a:r>
              <a:rPr lang="en"/>
              <a:t>No </a:t>
            </a:r>
            <a:r>
              <a:rPr lang="en"/>
              <a:t>control</a:t>
            </a:r>
            <a:r>
              <a:rPr lang="en"/>
              <a:t> </a:t>
            </a:r>
            <a:r>
              <a:rPr lang="en"/>
              <a:t>engineering</a:t>
            </a:r>
            <a:endParaRPr/>
          </a:p>
          <a:p>
            <a:pPr indent="0" lvl="0" marL="0" rtl="0">
              <a:spcBef>
                <a:spcPts val="0"/>
              </a:spcBef>
              <a:spcAft>
                <a:spcPts val="0"/>
              </a:spcAft>
              <a:buNone/>
            </a:pPr>
            <a:r>
              <a:t/>
            </a:r>
            <a:endParaRPr/>
          </a:p>
          <a:p>
            <a:pPr indent="0" lvl="0" marL="0" rtl="0">
              <a:spcBef>
                <a:spcPts val="0"/>
              </a:spcBef>
              <a:spcAft>
                <a:spcPts val="0"/>
              </a:spcAft>
              <a:buNone/>
            </a:pPr>
            <a:r>
              <a:rPr lang="en"/>
              <a:t>Disadvantages:</a:t>
            </a:r>
            <a:endParaRPr/>
          </a:p>
          <a:p>
            <a:pPr indent="-330200" lvl="0" marL="457200" rtl="0">
              <a:spcBef>
                <a:spcPts val="0"/>
              </a:spcBef>
              <a:spcAft>
                <a:spcPts val="0"/>
              </a:spcAft>
              <a:buSzPts val="1600"/>
              <a:buChar char="●"/>
            </a:pPr>
            <a:r>
              <a:rPr lang="en"/>
              <a:t>Challenging to develop </a:t>
            </a:r>
            <a:r>
              <a:rPr lang="en"/>
              <a:t>suitable</a:t>
            </a:r>
            <a:r>
              <a:rPr lang="en"/>
              <a:t> reward functions</a:t>
            </a:r>
            <a:endParaRPr/>
          </a:p>
          <a:p>
            <a:pPr indent="-330200" lvl="0" marL="457200" rtl="0">
              <a:spcBef>
                <a:spcPts val="0"/>
              </a:spcBef>
              <a:spcAft>
                <a:spcPts val="0"/>
              </a:spcAft>
              <a:buSzPts val="1600"/>
              <a:buChar char="●"/>
            </a:pPr>
            <a:r>
              <a:rPr lang="en"/>
              <a:t>The policy is </a:t>
            </a:r>
            <a:r>
              <a:rPr lang="en"/>
              <a:t>difficult</a:t>
            </a:r>
            <a:r>
              <a:rPr lang="en"/>
              <a:t> to interpret</a:t>
            </a:r>
            <a:endParaRPr/>
          </a:p>
          <a:p>
            <a:pPr indent="0" lvl="0" marL="0" rtl="0">
              <a:spcBef>
                <a:spcPts val="0"/>
              </a:spcBef>
              <a:spcAft>
                <a:spcPts val="0"/>
              </a:spcAft>
              <a:buNone/>
            </a:pPr>
            <a:r>
              <a:t/>
            </a:r>
            <a:endParaRPr/>
          </a:p>
          <a:p>
            <a:pPr indent="0" lvl="0" marL="0" rtl="0">
              <a:spcBef>
                <a:spcPts val="0"/>
              </a:spcBef>
              <a:spcAft>
                <a:spcPts val="0"/>
              </a:spcAft>
              <a:buNone/>
            </a:pPr>
            <a:r>
              <a:rPr lang="en"/>
              <a:t>Future work:</a:t>
            </a:r>
            <a:endParaRPr/>
          </a:p>
          <a:p>
            <a:pPr indent="-330200" lvl="0" marL="457200" rtl="0">
              <a:spcBef>
                <a:spcPts val="0"/>
              </a:spcBef>
              <a:spcAft>
                <a:spcPts val="0"/>
              </a:spcAft>
              <a:buSzPts val="1600"/>
              <a:buChar char="●"/>
            </a:pPr>
            <a:r>
              <a:rPr lang="en"/>
              <a:t>PPO on a real robot</a:t>
            </a:r>
            <a:endParaRPr/>
          </a:p>
          <a:p>
            <a:pPr indent="-330200" lvl="0" marL="457200" rtl="0">
              <a:spcBef>
                <a:spcPts val="0"/>
              </a:spcBef>
              <a:spcAft>
                <a:spcPts val="0"/>
              </a:spcAft>
              <a:buSzPts val="1600"/>
              <a:buChar char="●"/>
            </a:pPr>
            <a:r>
              <a:rPr lang="en"/>
              <a:t>3D Snake-Like Robot Model</a:t>
            </a:r>
            <a:endParaRPr/>
          </a:p>
          <a:p>
            <a:pPr indent="-330200" lvl="0" marL="457200">
              <a:spcBef>
                <a:spcPts val="0"/>
              </a:spcBef>
              <a:spcAft>
                <a:spcPts val="0"/>
              </a:spcAft>
              <a:buSzPts val="1600"/>
              <a:buChar char="●"/>
            </a:pPr>
            <a:r>
              <a:rPr lang="en"/>
              <a:t>Explore gait adaptiveness on 3D model</a:t>
            </a:r>
            <a:endParaRPr/>
          </a:p>
        </p:txBody>
      </p:sp>
      <p:sp>
        <p:nvSpPr>
          <p:cNvPr id="551" name="Google Shape;551;p23"/>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Conclusion</a:t>
            </a:r>
            <a:endParaRPr/>
          </a:p>
        </p:txBody>
      </p:sp>
      <p:pic>
        <p:nvPicPr>
          <p:cNvPr id="552" name="Google Shape;552;p23"/>
          <p:cNvPicPr preferRelativeResize="0"/>
          <p:nvPr/>
        </p:nvPicPr>
        <p:blipFill rotWithShape="1">
          <a:blip r:embed="rId3">
            <a:alphaModFix/>
          </a:blip>
          <a:srcRect b="0" l="0" r="0" t="0"/>
          <a:stretch/>
        </p:blipFill>
        <p:spPr>
          <a:xfrm>
            <a:off x="4718350" y="1774350"/>
            <a:ext cx="4255975" cy="242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2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58" name="Google Shape;558;p24"/>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t/>
            </a:r>
            <a:endParaRPr/>
          </a:p>
        </p:txBody>
      </p:sp>
      <p:sp>
        <p:nvSpPr>
          <p:cNvPr id="559" name="Google Shape;559;p24"/>
          <p:cNvSpPr/>
          <p:nvPr/>
        </p:nvSpPr>
        <p:spPr>
          <a:xfrm>
            <a:off x="278640" y="3513000"/>
            <a:ext cx="8586300" cy="335100"/>
          </a:xfrm>
          <a:prstGeom prst="rect">
            <a:avLst/>
          </a:prstGeom>
          <a:noFill/>
          <a:ln>
            <a:noFill/>
          </a:ln>
        </p:spPr>
        <p:txBody>
          <a:bodyPr anchorCtr="0" anchor="t" bIns="35550" lIns="71100" spcFirstLastPara="1" rIns="71100" wrap="square" tIns="35550">
            <a:noAutofit/>
          </a:bodyPr>
          <a:lstStyle/>
          <a:p>
            <a:pPr indent="0" lvl="0" marL="0" marR="0" rtl="0" algn="l">
              <a:lnSpc>
                <a:spcPct val="100000"/>
              </a:lnSpc>
              <a:spcBef>
                <a:spcPts val="0"/>
              </a:spcBef>
              <a:spcAft>
                <a:spcPts val="0"/>
              </a:spcAft>
              <a:buNone/>
            </a:pPr>
            <a:r>
              <a:rPr i="0" lang="en" sz="2200" u="none" cap="none" strike="noStrike">
                <a:solidFill>
                  <a:srgbClr val="434343"/>
                </a:solidFill>
              </a:rPr>
              <a:t>Master’s Thesis in</a:t>
            </a:r>
            <a:r>
              <a:rPr i="0" lang="en" sz="2200" u="none" cap="none" strike="noStrike">
                <a:solidFill>
                  <a:srgbClr val="434343"/>
                </a:solidFill>
              </a:rPr>
              <a:t> </a:t>
            </a:r>
            <a:r>
              <a:rPr i="0" lang="en" sz="2200" u="none" cap="none" strike="noStrike">
                <a:solidFill>
                  <a:srgbClr val="434343"/>
                </a:solidFill>
              </a:rPr>
              <a:t>Informatics</a:t>
            </a:r>
            <a:endParaRPr i="0" sz="2200" u="none" cap="none" strike="noStrike">
              <a:solidFill>
                <a:srgbClr val="434343"/>
              </a:solidFill>
            </a:endParaRPr>
          </a:p>
        </p:txBody>
      </p:sp>
      <p:sp>
        <p:nvSpPr>
          <p:cNvPr id="560" name="Google Shape;560;p24"/>
          <p:cNvSpPr/>
          <p:nvPr/>
        </p:nvSpPr>
        <p:spPr>
          <a:xfrm>
            <a:off x="278650" y="3886200"/>
            <a:ext cx="8586300" cy="844800"/>
          </a:xfrm>
          <a:prstGeom prst="rect">
            <a:avLst/>
          </a:prstGeom>
          <a:noFill/>
          <a:ln>
            <a:noFill/>
          </a:ln>
        </p:spPr>
        <p:txBody>
          <a:bodyPr anchorCtr="0" anchor="t" bIns="35550" lIns="71100" spcFirstLastPara="1" rIns="71100" wrap="square" tIns="35550">
            <a:noAutofit/>
          </a:bodyPr>
          <a:lstStyle/>
          <a:p>
            <a:pPr indent="0" lvl="0" marL="0" marR="0" rtl="0" algn="l">
              <a:lnSpc>
                <a:spcPct val="100000"/>
              </a:lnSpc>
              <a:spcBef>
                <a:spcPts val="0"/>
              </a:spcBef>
              <a:spcAft>
                <a:spcPts val="0"/>
              </a:spcAft>
              <a:buNone/>
            </a:pPr>
            <a:r>
              <a:rPr b="1" lang="en" sz="2400">
                <a:solidFill>
                  <a:srgbClr val="434343"/>
                </a:solidFill>
              </a:rPr>
              <a:t>Reinforcement Learning for Autonomous</a:t>
            </a:r>
            <a:endParaRPr b="1" sz="2400">
              <a:solidFill>
                <a:srgbClr val="434343"/>
              </a:solidFill>
            </a:endParaRPr>
          </a:p>
          <a:p>
            <a:pPr indent="0" lvl="0" marL="0" marR="0" rtl="0" algn="l">
              <a:lnSpc>
                <a:spcPct val="100000"/>
              </a:lnSpc>
              <a:spcBef>
                <a:spcPts val="0"/>
              </a:spcBef>
              <a:spcAft>
                <a:spcPts val="0"/>
              </a:spcAft>
              <a:buNone/>
            </a:pPr>
            <a:r>
              <a:rPr b="1" lang="en" sz="2400">
                <a:solidFill>
                  <a:srgbClr val="434343"/>
                </a:solidFill>
              </a:rPr>
              <a:t>Locomotion Control of Snake-Like Robots</a:t>
            </a:r>
            <a:endParaRPr b="1" sz="2400">
              <a:solidFill>
                <a:srgbClr val="434343"/>
              </a:solidFill>
            </a:endParaRPr>
          </a:p>
        </p:txBody>
      </p:sp>
      <p:graphicFrame>
        <p:nvGraphicFramePr>
          <p:cNvPr id="561" name="Google Shape;561;p24"/>
          <p:cNvGraphicFramePr/>
          <p:nvPr/>
        </p:nvGraphicFramePr>
        <p:xfrm>
          <a:off x="278650" y="4731135"/>
          <a:ext cx="3000000" cy="3000000"/>
        </p:xfrm>
        <a:graphic>
          <a:graphicData uri="http://schemas.openxmlformats.org/drawingml/2006/table">
            <a:tbl>
              <a:tblPr>
                <a:noFill/>
                <a:tableStyleId>{70E801CA-5230-435E-804C-2D3A97BC23B2}</a:tableStyleId>
              </a:tblPr>
              <a:tblGrid>
                <a:gridCol w="1329125"/>
                <a:gridCol w="3994475"/>
              </a:tblGrid>
              <a:tr h="289800">
                <a:tc>
                  <a:txBody>
                    <a:bodyPr>
                      <a:noAutofit/>
                    </a:bodyPr>
                    <a:lstStyle/>
                    <a:p>
                      <a:pPr indent="0" lvl="0" marL="0" rtl="0">
                        <a:spcBef>
                          <a:spcPts val="0"/>
                        </a:spcBef>
                        <a:spcAft>
                          <a:spcPts val="0"/>
                        </a:spcAft>
                        <a:buNone/>
                      </a:pPr>
                      <a:r>
                        <a:rPr lang="en" sz="1600">
                          <a:solidFill>
                            <a:srgbClr val="434343"/>
                          </a:solidFill>
                        </a:rPr>
                        <a:t>Author:</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 sz="1600">
                          <a:solidFill>
                            <a:srgbClr val="434343"/>
                          </a:solidFill>
                        </a:rPr>
                        <a:t>Christian Lemke</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92650">
                <a:tc>
                  <a:txBody>
                    <a:bodyPr>
                      <a:noAutofit/>
                    </a:bodyPr>
                    <a:lstStyle/>
                    <a:p>
                      <a:pPr indent="0" lvl="0" marL="0" rtl="0">
                        <a:spcBef>
                          <a:spcPts val="0"/>
                        </a:spcBef>
                        <a:spcAft>
                          <a:spcPts val="0"/>
                        </a:spcAft>
                        <a:buNone/>
                      </a:pPr>
                      <a:r>
                        <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spcBef>
                          <a:spcPts val="0"/>
                        </a:spcBef>
                        <a:spcAft>
                          <a:spcPts val="0"/>
                        </a:spcAft>
                        <a:buNone/>
                      </a:pPr>
                      <a:r>
                        <a:rPr lang="en" sz="1600">
                          <a:solidFill>
                            <a:srgbClr val="434343"/>
                          </a:solidFill>
                        </a:rPr>
                        <a:t>Christian.Lemke@campus.lmu.de</a:t>
                      </a:r>
                      <a:endParaRPr sz="1600">
                        <a:solidFill>
                          <a:srgbClr val="434343"/>
                        </a:solidFill>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62" name="Google Shape;562;p24"/>
          <p:cNvSpPr txBox="1"/>
          <p:nvPr/>
        </p:nvSpPr>
        <p:spPr>
          <a:xfrm>
            <a:off x="278650" y="2540400"/>
            <a:ext cx="6378300" cy="634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3000">
                <a:solidFill>
                  <a:srgbClr val="0065BD"/>
                </a:solidFill>
              </a:rPr>
              <a:t>Thank you</a:t>
            </a:r>
            <a:endParaRPr/>
          </a:p>
        </p:txBody>
      </p:sp>
      <p:pic>
        <p:nvPicPr>
          <p:cNvPr id="563" name="Google Shape;563;p24"/>
          <p:cNvPicPr preferRelativeResize="0"/>
          <p:nvPr/>
        </p:nvPicPr>
        <p:blipFill rotWithShape="1">
          <a:blip r:embed="rId3">
            <a:alphaModFix/>
          </a:blip>
          <a:srcRect b="23725" l="23882" r="19524" t="20012"/>
          <a:stretch/>
        </p:blipFill>
        <p:spPr>
          <a:xfrm>
            <a:off x="374075" y="238904"/>
            <a:ext cx="741750" cy="737442"/>
          </a:xfrm>
          <a:prstGeom prst="rect">
            <a:avLst/>
          </a:prstGeom>
          <a:noFill/>
          <a:ln>
            <a:noFill/>
          </a:ln>
        </p:spPr>
      </p:pic>
      <p:pic>
        <p:nvPicPr>
          <p:cNvPr id="564" name="Google Shape;564;p24"/>
          <p:cNvPicPr preferRelativeResize="0"/>
          <p:nvPr/>
        </p:nvPicPr>
        <p:blipFill rotWithShape="1">
          <a:blip r:embed="rId4">
            <a:alphaModFix/>
          </a:blip>
          <a:srcRect b="13421" l="49751" r="0" t="14764"/>
          <a:stretch/>
        </p:blipFill>
        <p:spPr>
          <a:xfrm>
            <a:off x="2032450" y="291875"/>
            <a:ext cx="1421166" cy="684475"/>
          </a:xfrm>
          <a:prstGeom prst="rect">
            <a:avLst/>
          </a:prstGeom>
          <a:noFill/>
          <a:ln>
            <a:noFill/>
          </a:ln>
        </p:spPr>
      </p:pic>
      <p:pic>
        <p:nvPicPr>
          <p:cNvPr id="565" name="Google Shape;565;p24"/>
          <p:cNvPicPr preferRelativeResize="0"/>
          <p:nvPr/>
        </p:nvPicPr>
        <p:blipFill>
          <a:blip r:embed="rId5">
            <a:alphaModFix/>
          </a:blip>
          <a:stretch>
            <a:fillRect/>
          </a:stretch>
        </p:blipFill>
        <p:spPr>
          <a:xfrm>
            <a:off x="1256026" y="238900"/>
            <a:ext cx="669199" cy="737450"/>
          </a:xfrm>
          <a:prstGeom prst="rect">
            <a:avLst/>
          </a:prstGeom>
          <a:noFill/>
          <a:ln>
            <a:noFill/>
          </a:ln>
        </p:spPr>
      </p:pic>
      <p:sp>
        <p:nvSpPr>
          <p:cNvPr id="566" name="Google Shape;566;p24"/>
          <p:cNvSpPr/>
          <p:nvPr/>
        </p:nvSpPr>
        <p:spPr>
          <a:xfrm>
            <a:off x="6861150" y="163675"/>
            <a:ext cx="2196000" cy="737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25"/>
          <p:cNvSpPr txBox="1"/>
          <p:nvPr>
            <p:ph idx="1" type="subTitle"/>
          </p:nvPr>
        </p:nvSpPr>
        <p:spPr>
          <a:xfrm>
            <a:off x="349100" y="1154100"/>
            <a:ext cx="4148700" cy="4142400"/>
          </a:xfrm>
          <a:prstGeom prst="rect">
            <a:avLst/>
          </a:prstGeom>
        </p:spPr>
        <p:txBody>
          <a:bodyPr anchorCtr="0" anchor="ctr" bIns="0" lIns="0" spcFirstLastPara="1" rIns="0" wrap="square" tIns="0">
            <a:noAutofit/>
          </a:bodyPr>
          <a:lstStyle/>
          <a:p>
            <a:pPr indent="0" lvl="0" marL="0">
              <a:spcBef>
                <a:spcPts val="0"/>
              </a:spcBef>
              <a:spcAft>
                <a:spcPts val="0"/>
              </a:spcAft>
              <a:buNone/>
            </a:pPr>
            <a:r>
              <a:rPr lang="en"/>
              <a:t>Backup</a:t>
            </a:r>
            <a:endParaRPr/>
          </a:p>
        </p:txBody>
      </p:sp>
      <p:sp>
        <p:nvSpPr>
          <p:cNvPr id="572" name="Google Shape;572;p2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73" name="Google Shape;573;p25"/>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26"/>
          <p:cNvSpPr txBox="1"/>
          <p:nvPr>
            <p:ph idx="1" type="body"/>
          </p:nvPr>
        </p:nvSpPr>
        <p:spPr>
          <a:xfrm>
            <a:off x="349100" y="1077900"/>
            <a:ext cx="4148700" cy="4142400"/>
          </a:xfrm>
          <a:prstGeom prst="rect">
            <a:avLst/>
          </a:prstGeom>
        </p:spPr>
        <p:txBody>
          <a:bodyPr anchorCtr="0" anchor="t" bIns="0" lIns="0" spcFirstLastPara="1" rIns="0" wrap="square" tIns="0">
            <a:noAutofit/>
          </a:bodyPr>
          <a:lstStyle/>
          <a:p>
            <a:pPr indent="0" lvl="0" marL="0">
              <a:spcBef>
                <a:spcPts val="0"/>
              </a:spcBef>
              <a:spcAft>
                <a:spcPts val="0"/>
              </a:spcAft>
              <a:buNone/>
            </a:pPr>
            <a:r>
              <a:t/>
            </a:r>
            <a:endParaRPr/>
          </a:p>
        </p:txBody>
      </p:sp>
      <p:sp>
        <p:nvSpPr>
          <p:cNvPr id="579" name="Google Shape;579;p2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80" name="Google Shape;580;p26"/>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Model and Vision</a:t>
            </a:r>
            <a:endParaRPr/>
          </a:p>
        </p:txBody>
      </p:sp>
      <p:pic>
        <p:nvPicPr>
          <p:cNvPr id="581" name="Google Shape;581;p26"/>
          <p:cNvPicPr preferRelativeResize="0"/>
          <p:nvPr/>
        </p:nvPicPr>
        <p:blipFill rotWithShape="1">
          <a:blip r:embed="rId3">
            <a:alphaModFix/>
          </a:blip>
          <a:srcRect b="0" l="0" r="0" t="0"/>
          <a:stretch/>
        </p:blipFill>
        <p:spPr>
          <a:xfrm>
            <a:off x="3544000" y="1560175"/>
            <a:ext cx="5136975" cy="1615175"/>
          </a:xfrm>
          <a:prstGeom prst="rect">
            <a:avLst/>
          </a:prstGeom>
          <a:noFill/>
          <a:ln>
            <a:noFill/>
          </a:ln>
        </p:spPr>
      </p:pic>
      <p:pic>
        <p:nvPicPr>
          <p:cNvPr id="582" name="Google Shape;582;p26"/>
          <p:cNvPicPr preferRelativeResize="0"/>
          <p:nvPr/>
        </p:nvPicPr>
        <p:blipFill rotWithShape="1">
          <a:blip r:embed="rId4">
            <a:alphaModFix/>
          </a:blip>
          <a:srcRect b="0" l="9" r="0" t="0"/>
          <a:stretch/>
        </p:blipFill>
        <p:spPr>
          <a:xfrm>
            <a:off x="3544002" y="3307863"/>
            <a:ext cx="5136975" cy="1516800"/>
          </a:xfrm>
          <a:prstGeom prst="rect">
            <a:avLst/>
          </a:prstGeom>
          <a:noFill/>
          <a:ln>
            <a:noFill/>
          </a:ln>
        </p:spPr>
      </p:pic>
      <p:pic>
        <p:nvPicPr>
          <p:cNvPr id="583" name="Google Shape;583;p26"/>
          <p:cNvPicPr preferRelativeResize="0"/>
          <p:nvPr/>
        </p:nvPicPr>
        <p:blipFill rotWithShape="1">
          <a:blip r:embed="rId5">
            <a:alphaModFix/>
          </a:blip>
          <a:srcRect b="0" l="0" r="0" t="0"/>
          <a:stretch/>
        </p:blipFill>
        <p:spPr>
          <a:xfrm>
            <a:off x="651350" y="1909125"/>
            <a:ext cx="2193211" cy="1370520"/>
          </a:xfrm>
          <a:prstGeom prst="rect">
            <a:avLst/>
          </a:prstGeom>
          <a:noFill/>
          <a:ln>
            <a:noFill/>
          </a:ln>
        </p:spPr>
      </p:pic>
      <p:pic>
        <p:nvPicPr>
          <p:cNvPr id="584" name="Google Shape;584;p26"/>
          <p:cNvPicPr preferRelativeResize="0"/>
          <p:nvPr/>
        </p:nvPicPr>
        <p:blipFill rotWithShape="1">
          <a:blip r:embed="rId6">
            <a:alphaModFix/>
          </a:blip>
          <a:srcRect b="9515" l="9171" r="2636" t="4218"/>
          <a:stretch/>
        </p:blipFill>
        <p:spPr>
          <a:xfrm>
            <a:off x="651351" y="3406725"/>
            <a:ext cx="2193206" cy="1516800"/>
          </a:xfrm>
          <a:prstGeom prst="rect">
            <a:avLst/>
          </a:prstGeom>
          <a:noFill/>
          <a:ln>
            <a:noFill/>
          </a:ln>
        </p:spPr>
      </p:pic>
      <p:sp>
        <p:nvSpPr>
          <p:cNvPr id="585" name="Google Shape;585;p26"/>
          <p:cNvSpPr/>
          <p:nvPr/>
        </p:nvSpPr>
        <p:spPr>
          <a:xfrm>
            <a:off x="757051" y="4918525"/>
            <a:ext cx="1981800" cy="303900"/>
          </a:xfrm>
          <a:prstGeom prst="rect">
            <a:avLst/>
          </a:prstGeom>
          <a:noFill/>
          <a:ln>
            <a:noFill/>
          </a:ln>
        </p:spPr>
        <p:txBody>
          <a:bodyPr anchorCtr="0" anchor="t" bIns="71100" lIns="71100" spcFirstLastPara="1" rIns="71100" wrap="square" tIns="71100">
            <a:noAutofit/>
          </a:bodyPr>
          <a:lstStyle/>
          <a:p>
            <a:pPr indent="0" lvl="0" marL="0" marR="0" rtl="0" algn="ctr">
              <a:lnSpc>
                <a:spcPct val="100000"/>
              </a:lnSpc>
              <a:spcBef>
                <a:spcPts val="0"/>
              </a:spcBef>
              <a:spcAft>
                <a:spcPts val="0"/>
              </a:spcAft>
              <a:buNone/>
            </a:pPr>
            <a:r>
              <a:rPr lang="en">
                <a:solidFill>
                  <a:srgbClr val="434343"/>
                </a:solidFill>
              </a:rPr>
              <a:t>Rendering with </a:t>
            </a:r>
            <a:endParaRPr>
              <a:solidFill>
                <a:srgbClr val="434343"/>
              </a:solidFill>
            </a:endParaRPr>
          </a:p>
          <a:p>
            <a:pPr indent="0" lvl="0" marL="0" marR="0" rtl="0" algn="ctr">
              <a:lnSpc>
                <a:spcPct val="100000"/>
              </a:lnSpc>
              <a:spcBef>
                <a:spcPts val="0"/>
              </a:spcBef>
              <a:spcAft>
                <a:spcPts val="0"/>
              </a:spcAft>
              <a:buNone/>
            </a:pPr>
            <a:r>
              <a:rPr b="0" lang="en" strike="noStrike">
                <a:solidFill>
                  <a:srgbClr val="434343"/>
                </a:solidFill>
                <a:latin typeface="Arial"/>
                <a:ea typeface="Arial"/>
                <a:cs typeface="Arial"/>
                <a:sym typeface="Arial"/>
              </a:rPr>
              <a:t>32x20 RGB</a:t>
            </a:r>
            <a:endParaRPr b="0" strike="noStrike">
              <a:solidFill>
                <a:srgbClr val="000000"/>
              </a:solidFill>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9"/>
          <p:cNvSpPr txBox="1"/>
          <p:nvPr>
            <p:ph idx="1" type="subTitle"/>
          </p:nvPr>
        </p:nvSpPr>
        <p:spPr>
          <a:xfrm>
            <a:off x="349100" y="1154100"/>
            <a:ext cx="4591500" cy="4142400"/>
          </a:xfrm>
          <a:prstGeom prst="rect">
            <a:avLst/>
          </a:prstGeom>
        </p:spPr>
        <p:txBody>
          <a:bodyPr anchorCtr="0" anchor="ctr" bIns="0" lIns="0" spcFirstLastPara="1" rIns="0" wrap="square" tIns="0">
            <a:noAutofit/>
          </a:bodyPr>
          <a:lstStyle/>
          <a:p>
            <a:pPr indent="-342900" lvl="0" marL="457200" rtl="0">
              <a:lnSpc>
                <a:spcPct val="115000"/>
              </a:lnSpc>
              <a:spcBef>
                <a:spcPts val="0"/>
              </a:spcBef>
              <a:spcAft>
                <a:spcPts val="0"/>
              </a:spcAft>
              <a:buSzPts val="1800"/>
              <a:buChar char="●"/>
            </a:pPr>
            <a:r>
              <a:rPr lang="en" sz="1800"/>
              <a:t>Background of </a:t>
            </a:r>
            <a:r>
              <a:rPr lang="en" sz="1800"/>
              <a:t>Snake-Like Robot</a:t>
            </a:r>
            <a:r>
              <a:rPr lang="en" sz="1800"/>
              <a:t>s</a:t>
            </a:r>
            <a:endParaRPr sz="1800"/>
          </a:p>
          <a:p>
            <a:pPr indent="-342900" lvl="0" marL="457200" rtl="0">
              <a:lnSpc>
                <a:spcPct val="115000"/>
              </a:lnSpc>
              <a:spcBef>
                <a:spcPts val="0"/>
              </a:spcBef>
              <a:spcAft>
                <a:spcPts val="0"/>
              </a:spcAft>
              <a:buSzPts val="1800"/>
              <a:buChar char="●"/>
            </a:pPr>
            <a:r>
              <a:rPr lang="en" sz="1800"/>
              <a:t>Background of </a:t>
            </a:r>
            <a:r>
              <a:rPr lang="en" sz="1800"/>
              <a:t>Reinforcement Learning</a:t>
            </a:r>
            <a:endParaRPr sz="1800"/>
          </a:p>
          <a:p>
            <a:pPr indent="-342900" lvl="0" marL="457200" rtl="0">
              <a:lnSpc>
                <a:spcPct val="115000"/>
              </a:lnSpc>
              <a:spcBef>
                <a:spcPts val="0"/>
              </a:spcBef>
              <a:spcAft>
                <a:spcPts val="0"/>
              </a:spcAft>
              <a:buSzPts val="1800"/>
              <a:buChar char="●"/>
            </a:pPr>
            <a:r>
              <a:rPr lang="en" sz="1800"/>
              <a:t>Simulation environment</a:t>
            </a:r>
            <a:endParaRPr sz="1800"/>
          </a:p>
          <a:p>
            <a:pPr indent="-342900" lvl="0" marL="457200" rtl="0">
              <a:lnSpc>
                <a:spcPct val="115000"/>
              </a:lnSpc>
              <a:spcBef>
                <a:spcPts val="0"/>
              </a:spcBef>
              <a:spcAft>
                <a:spcPts val="0"/>
              </a:spcAft>
              <a:buSzPts val="1800"/>
              <a:buChar char="●"/>
            </a:pPr>
            <a:r>
              <a:rPr lang="en" sz="1800"/>
              <a:t>Two c</a:t>
            </a:r>
            <a:r>
              <a:rPr lang="en" sz="1800"/>
              <a:t>ontrol</a:t>
            </a:r>
            <a:r>
              <a:rPr lang="en" sz="1800"/>
              <a:t> experiments</a:t>
            </a:r>
            <a:endParaRPr sz="1800"/>
          </a:p>
          <a:p>
            <a:pPr indent="-342900" lvl="0" marL="457200" rtl="0">
              <a:lnSpc>
                <a:spcPct val="115000"/>
              </a:lnSpc>
              <a:spcBef>
                <a:spcPts val="0"/>
              </a:spcBef>
              <a:spcAft>
                <a:spcPts val="0"/>
              </a:spcAft>
              <a:buSzPts val="1800"/>
              <a:buChar char="●"/>
            </a:pPr>
            <a:r>
              <a:rPr lang="en" sz="1800"/>
              <a:t>Conclusion</a:t>
            </a:r>
            <a:endParaRPr sz="1800"/>
          </a:p>
        </p:txBody>
      </p:sp>
      <p:sp>
        <p:nvSpPr>
          <p:cNvPr id="59" name="Google Shape;59;p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0" name="Google Shape;60;p9"/>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Content</a:t>
            </a:r>
            <a:endParaRPr/>
          </a:p>
        </p:txBody>
      </p:sp>
      <p:pic>
        <p:nvPicPr>
          <p:cNvPr id="61" name="Google Shape;61;p9"/>
          <p:cNvPicPr preferRelativeResize="0"/>
          <p:nvPr/>
        </p:nvPicPr>
        <p:blipFill rotWithShape="1">
          <a:blip r:embed="rId3">
            <a:alphaModFix/>
          </a:blip>
          <a:srcRect b="0" l="0" r="0" t="0"/>
          <a:stretch/>
        </p:blipFill>
        <p:spPr>
          <a:xfrm>
            <a:off x="5167050" y="2147874"/>
            <a:ext cx="3788849" cy="2154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27"/>
          <p:cNvSpPr txBox="1"/>
          <p:nvPr>
            <p:ph idx="1" type="body"/>
          </p:nvPr>
        </p:nvSpPr>
        <p:spPr>
          <a:xfrm>
            <a:off x="349100" y="1077900"/>
            <a:ext cx="4148700" cy="4142400"/>
          </a:xfrm>
          <a:prstGeom prst="rect">
            <a:avLst/>
          </a:prstGeom>
        </p:spPr>
        <p:txBody>
          <a:bodyPr anchorCtr="0" anchor="t" bIns="0" lIns="0" spcFirstLastPara="1" rIns="0" wrap="square" tIns="0">
            <a:noAutofit/>
          </a:bodyPr>
          <a:lstStyle/>
          <a:p>
            <a:pPr indent="-330200" lvl="0" marL="457200" rtl="0">
              <a:spcBef>
                <a:spcPts val="0"/>
              </a:spcBef>
              <a:spcAft>
                <a:spcPts val="0"/>
              </a:spcAft>
              <a:buSzPts val="1600"/>
              <a:buChar char="●"/>
            </a:pPr>
            <a:r>
              <a:rPr lang="en"/>
              <a:t>Based on Policy gradient methods</a:t>
            </a:r>
            <a:endParaRPr/>
          </a:p>
          <a:p>
            <a:pPr indent="-330200" lvl="0" marL="457200" rtl="0">
              <a:spcBef>
                <a:spcPts val="0"/>
              </a:spcBef>
              <a:spcAft>
                <a:spcPts val="0"/>
              </a:spcAft>
              <a:buSzPts val="1600"/>
              <a:buChar char="●"/>
            </a:pPr>
            <a:r>
              <a:rPr lang="en"/>
              <a:t>B</a:t>
            </a:r>
            <a:r>
              <a:rPr lang="en"/>
              <a:t>est performance on continuous control tasks</a:t>
            </a:r>
            <a:endParaRPr/>
          </a:p>
          <a:p>
            <a:pPr indent="-330200" lvl="0" marL="457200" rtl="0">
              <a:spcBef>
                <a:spcPts val="0"/>
              </a:spcBef>
              <a:spcAft>
                <a:spcPts val="0"/>
              </a:spcAft>
              <a:buSzPts val="1600"/>
              <a:buChar char="●"/>
            </a:pPr>
            <a:r>
              <a:rPr lang="en"/>
              <a:t>Simple to implement and handle</a:t>
            </a:r>
            <a:endParaRPr/>
          </a:p>
          <a:p>
            <a:pPr indent="-330200" lvl="0" marL="457200" rtl="0">
              <a:spcBef>
                <a:spcPts val="0"/>
              </a:spcBef>
              <a:spcAft>
                <a:spcPts val="0"/>
              </a:spcAft>
              <a:buSzPts val="1600"/>
              <a:buChar char="●"/>
            </a:pPr>
            <a:r>
              <a:rPr lang="en"/>
              <a:t>Good sample efficiency</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p:txBody>
      </p:sp>
      <p:sp>
        <p:nvSpPr>
          <p:cNvPr id="591" name="Google Shape;591;p2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92" name="Google Shape;592;p27"/>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Proximal Policy Optimization</a:t>
            </a:r>
            <a:endParaRPr/>
          </a:p>
        </p:txBody>
      </p:sp>
      <p:pic>
        <p:nvPicPr>
          <p:cNvPr id="593" name="Google Shape;593;p27"/>
          <p:cNvPicPr preferRelativeResize="0"/>
          <p:nvPr/>
        </p:nvPicPr>
        <p:blipFill>
          <a:blip r:embed="rId3">
            <a:alphaModFix/>
          </a:blip>
          <a:stretch>
            <a:fillRect/>
          </a:stretch>
        </p:blipFill>
        <p:spPr>
          <a:xfrm>
            <a:off x="5541600" y="1026611"/>
            <a:ext cx="2477825" cy="2168100"/>
          </a:xfrm>
          <a:prstGeom prst="rect">
            <a:avLst/>
          </a:prstGeom>
          <a:noFill/>
          <a:ln>
            <a:noFill/>
          </a:ln>
        </p:spPr>
      </p:pic>
      <p:sp>
        <p:nvSpPr>
          <p:cNvPr id="594" name="Google Shape;594;p27"/>
          <p:cNvSpPr txBox="1"/>
          <p:nvPr/>
        </p:nvSpPr>
        <p:spPr>
          <a:xfrm>
            <a:off x="10335563" y="3488600"/>
            <a:ext cx="2477700" cy="43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434343"/>
                </a:solidFill>
              </a:rPr>
              <a:t>A simulated 'humanoid' walker learns to move forward in an unfamiliar terrain</a:t>
            </a:r>
            <a:endParaRPr>
              <a:solidFill>
                <a:srgbClr val="434343"/>
              </a:solidFill>
            </a:endParaRPr>
          </a:p>
        </p:txBody>
      </p:sp>
      <p:sp>
        <p:nvSpPr>
          <p:cNvPr id="595" name="Google Shape;595;p27"/>
          <p:cNvSpPr/>
          <p:nvPr/>
        </p:nvSpPr>
        <p:spPr>
          <a:xfrm>
            <a:off x="402175" y="5329800"/>
            <a:ext cx="8407800" cy="288900"/>
          </a:xfrm>
          <a:prstGeom prst="rect">
            <a:avLst/>
          </a:prstGeom>
          <a:noFill/>
          <a:ln>
            <a:noFill/>
          </a:ln>
        </p:spPr>
        <p:txBody>
          <a:bodyPr anchorCtr="0" anchor="ctr" bIns="71100" lIns="71100" spcFirstLastPara="1" rIns="71100" wrap="square" tIns="71100">
            <a:noAutofit/>
          </a:bodyPr>
          <a:lstStyle/>
          <a:p>
            <a:pPr indent="0" lvl="0" marL="0" marR="0" rtl="0" algn="l">
              <a:lnSpc>
                <a:spcPct val="100000"/>
              </a:lnSpc>
              <a:spcBef>
                <a:spcPts val="0"/>
              </a:spcBef>
              <a:spcAft>
                <a:spcPts val="0"/>
              </a:spcAft>
              <a:buNone/>
            </a:pPr>
            <a:r>
              <a:rPr b="0" lang="en" sz="900" strike="noStrike">
                <a:solidFill>
                  <a:srgbClr val="222222"/>
                </a:solidFill>
                <a:latin typeface="Arial"/>
                <a:ea typeface="Arial"/>
                <a:cs typeface="Arial"/>
                <a:sym typeface="Arial"/>
              </a:rPr>
              <a:t>Sources: </a:t>
            </a:r>
            <a:r>
              <a:rPr lang="en" sz="900">
                <a:solidFill>
                  <a:srgbClr val="222222"/>
                </a:solidFill>
              </a:rPr>
              <a:t>Schulman et al. "Proximal policy optimization algorithms." arXiv preprint arXiv:1707.06347 (2017). | https://blog.openai.com/openai-baselines-ppo/ |</a:t>
            </a:r>
            <a:endParaRPr sz="900">
              <a:solidFill>
                <a:srgbClr val="222222"/>
              </a:solidFill>
            </a:endParaRPr>
          </a:p>
          <a:p>
            <a:pPr indent="0" lvl="0" marL="0" marR="0" rtl="0" algn="l">
              <a:lnSpc>
                <a:spcPct val="100000"/>
              </a:lnSpc>
              <a:spcBef>
                <a:spcPts val="0"/>
              </a:spcBef>
              <a:spcAft>
                <a:spcPts val="0"/>
              </a:spcAft>
              <a:buNone/>
            </a:pPr>
            <a:r>
              <a:rPr lang="en" sz="900">
                <a:solidFill>
                  <a:srgbClr val="222222"/>
                </a:solidFill>
              </a:rPr>
              <a:t>Nicolas Heess et al. Emergence of locomotion behaviours in rich environments. https://deepmind.com/blog/producing-flexible-behaviours-simulated-environments/</a:t>
            </a:r>
            <a:endParaRPr sz="900">
              <a:solidFill>
                <a:srgbClr val="222222"/>
              </a:solidFill>
            </a:endParaRPr>
          </a:p>
        </p:txBody>
      </p:sp>
      <p:pic>
        <p:nvPicPr>
          <p:cNvPr id="596" name="Google Shape;596;p27"/>
          <p:cNvPicPr preferRelativeResize="0"/>
          <p:nvPr/>
        </p:nvPicPr>
        <p:blipFill>
          <a:blip r:embed="rId4">
            <a:alphaModFix/>
          </a:blip>
          <a:stretch>
            <a:fillRect/>
          </a:stretch>
        </p:blipFill>
        <p:spPr>
          <a:xfrm>
            <a:off x="9351952" y="1506850"/>
            <a:ext cx="1894576" cy="1207625"/>
          </a:xfrm>
          <a:prstGeom prst="rect">
            <a:avLst/>
          </a:prstGeom>
          <a:noFill/>
          <a:ln>
            <a:noFill/>
          </a:ln>
        </p:spPr>
      </p:pic>
      <p:pic>
        <p:nvPicPr>
          <p:cNvPr id="597" name="Google Shape;597;p27"/>
          <p:cNvPicPr preferRelativeResize="0"/>
          <p:nvPr/>
        </p:nvPicPr>
        <p:blipFill>
          <a:blip r:embed="rId5">
            <a:alphaModFix/>
          </a:blip>
          <a:stretch>
            <a:fillRect/>
          </a:stretch>
        </p:blipFill>
        <p:spPr>
          <a:xfrm>
            <a:off x="9399100" y="3103699"/>
            <a:ext cx="1894573" cy="1207202"/>
          </a:xfrm>
          <a:prstGeom prst="rect">
            <a:avLst/>
          </a:prstGeom>
          <a:noFill/>
          <a:ln>
            <a:noFill/>
          </a:ln>
        </p:spPr>
      </p:pic>
      <p:pic>
        <p:nvPicPr>
          <p:cNvPr id="598" name="Google Shape;598;p27"/>
          <p:cNvPicPr preferRelativeResize="0"/>
          <p:nvPr/>
        </p:nvPicPr>
        <p:blipFill>
          <a:blip r:embed="rId6">
            <a:alphaModFix/>
          </a:blip>
          <a:stretch>
            <a:fillRect/>
          </a:stretch>
        </p:blipFill>
        <p:spPr>
          <a:xfrm>
            <a:off x="9612495" y="533600"/>
            <a:ext cx="3923874" cy="2502876"/>
          </a:xfrm>
          <a:prstGeom prst="rect">
            <a:avLst/>
          </a:prstGeom>
          <a:noFill/>
          <a:ln>
            <a:noFill/>
          </a:ln>
        </p:spPr>
      </p:pic>
      <p:sp>
        <p:nvSpPr>
          <p:cNvPr id="599" name="Google Shape;599;p27"/>
          <p:cNvSpPr/>
          <p:nvPr/>
        </p:nvSpPr>
        <p:spPr>
          <a:xfrm>
            <a:off x="9597425" y="4810300"/>
            <a:ext cx="8407800" cy="288900"/>
          </a:xfrm>
          <a:prstGeom prst="rect">
            <a:avLst/>
          </a:prstGeom>
          <a:noFill/>
          <a:ln>
            <a:noFill/>
          </a:ln>
        </p:spPr>
        <p:txBody>
          <a:bodyPr anchorCtr="0" anchor="ctr" bIns="71100" lIns="71100" spcFirstLastPara="1" rIns="71100" wrap="square" tIns="71100">
            <a:noAutofit/>
          </a:bodyPr>
          <a:lstStyle/>
          <a:p>
            <a:pPr indent="0" lvl="0" marL="0" marR="0" rtl="0" algn="l">
              <a:lnSpc>
                <a:spcPct val="100000"/>
              </a:lnSpc>
              <a:spcBef>
                <a:spcPts val="0"/>
              </a:spcBef>
              <a:spcAft>
                <a:spcPts val="0"/>
              </a:spcAft>
              <a:buNone/>
            </a:pPr>
            <a:r>
              <a:rPr b="0" lang="en" sz="900" strike="noStrike">
                <a:solidFill>
                  <a:srgbClr val="222222"/>
                </a:solidFill>
                <a:latin typeface="Arial"/>
                <a:ea typeface="Arial"/>
                <a:cs typeface="Arial"/>
                <a:sym typeface="Arial"/>
              </a:rPr>
              <a:t>Sources: Nicolas Heess</a:t>
            </a:r>
            <a:r>
              <a:rPr lang="en" sz="900">
                <a:solidFill>
                  <a:srgbClr val="222222"/>
                </a:solidFill>
              </a:rPr>
              <a:t> et al.</a:t>
            </a:r>
            <a:r>
              <a:rPr b="0" lang="en" sz="900" strike="noStrike">
                <a:solidFill>
                  <a:srgbClr val="222222"/>
                </a:solidFill>
                <a:latin typeface="Arial"/>
                <a:ea typeface="Arial"/>
                <a:cs typeface="Arial"/>
                <a:sym typeface="Arial"/>
              </a:rPr>
              <a:t> Emergence of locomotion behaviours in rich environments</a:t>
            </a:r>
            <a:r>
              <a:rPr lang="en" sz="900">
                <a:solidFill>
                  <a:srgbClr val="222222"/>
                </a:solidFill>
              </a:rPr>
              <a:t>.</a:t>
            </a:r>
            <a:r>
              <a:rPr b="0" lang="en" sz="900" strike="noStrike">
                <a:solidFill>
                  <a:srgbClr val="222222"/>
                </a:solidFill>
                <a:latin typeface="Arial"/>
                <a:ea typeface="Arial"/>
                <a:cs typeface="Arial"/>
                <a:sym typeface="Arial"/>
              </a:rPr>
              <a:t> </a:t>
            </a:r>
            <a:r>
              <a:rPr lang="en" sz="900">
                <a:solidFill>
                  <a:srgbClr val="222222"/>
                </a:solidFill>
              </a:rPr>
              <a:t>https://deepmind.com/blog/producing-flexible-behaviours-simulated-environments/</a:t>
            </a:r>
            <a:endParaRPr b="0" sz="900" strike="noStrike">
              <a:solidFill>
                <a:srgbClr val="000000"/>
              </a:solidFill>
              <a:latin typeface="Cambria"/>
              <a:ea typeface="Cambria"/>
              <a:cs typeface="Cambria"/>
              <a:sym typeface="Cambria"/>
            </a:endParaRPr>
          </a:p>
        </p:txBody>
      </p:sp>
      <p:sp>
        <p:nvSpPr>
          <p:cNvPr id="600" name="Google Shape;600;p27"/>
          <p:cNvSpPr txBox="1"/>
          <p:nvPr/>
        </p:nvSpPr>
        <p:spPr>
          <a:xfrm>
            <a:off x="5465400" y="3245825"/>
            <a:ext cx="2591400" cy="437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34343"/>
                </a:solidFill>
              </a:rPr>
              <a:t>A simulated 'humanoid' walker</a:t>
            </a:r>
            <a:endParaRPr>
              <a:solidFill>
                <a:srgbClr val="43434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graphicFrame>
        <p:nvGraphicFramePr>
          <p:cNvPr id="605" name="Google Shape;605;p28"/>
          <p:cNvGraphicFramePr/>
          <p:nvPr/>
        </p:nvGraphicFramePr>
        <p:xfrm>
          <a:off x="349100" y="1861879"/>
          <a:ext cx="3000000" cy="3000000"/>
        </p:xfrm>
        <a:graphic>
          <a:graphicData uri="http://schemas.openxmlformats.org/drawingml/2006/table">
            <a:tbl>
              <a:tblPr>
                <a:noFill/>
                <a:tableStyleId>{70E801CA-5230-435E-804C-2D3A97BC23B2}</a:tableStyleId>
              </a:tblPr>
              <a:tblGrid>
                <a:gridCol w="1967525"/>
                <a:gridCol w="2671400"/>
              </a:tblGrid>
              <a:tr h="371175">
                <a:tc>
                  <a:txBody>
                    <a:bodyPr>
                      <a:noAutofit/>
                    </a:bodyPr>
                    <a:lstStyle/>
                    <a:p>
                      <a:pPr indent="0" lvl="0" marL="0" rtl="0">
                        <a:spcBef>
                          <a:spcPts val="0"/>
                        </a:spcBef>
                        <a:spcAft>
                          <a:spcPts val="0"/>
                        </a:spcAft>
                        <a:buNone/>
                      </a:pPr>
                      <a:r>
                        <a:rPr lang="en" sz="1600">
                          <a:solidFill>
                            <a:srgbClr val="434343"/>
                          </a:solidFill>
                        </a:rPr>
                        <a:t>Components</a:t>
                      </a:r>
                      <a:endParaRPr sz="1600">
                        <a:solidFill>
                          <a:srgbClr val="43434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76625">
                <a:tc>
                  <a:txBody>
                    <a:bodyPr>
                      <a:noAutofit/>
                    </a:bodyPr>
                    <a:lstStyle/>
                    <a:p>
                      <a:pPr indent="0" lvl="0" marL="0" rtl="0">
                        <a:spcBef>
                          <a:spcPts val="0"/>
                        </a:spcBef>
                        <a:spcAft>
                          <a:spcPts val="0"/>
                        </a:spcAft>
                        <a:buNone/>
                      </a:pPr>
                      <a:r>
                        <a:rPr lang="en" sz="1600">
                          <a:solidFill>
                            <a:srgbClr val="434343"/>
                          </a:solidFill>
                        </a:rPr>
                        <a:t>Objective function</a:t>
                      </a:r>
                      <a:endParaRPr sz="1600">
                        <a:solidFill>
                          <a:srgbClr val="43434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44475">
                <a:tc>
                  <a:txBody>
                    <a:bodyPr>
                      <a:noAutofit/>
                    </a:bodyPr>
                    <a:lstStyle/>
                    <a:p>
                      <a:pPr indent="0" lvl="0" marL="0">
                        <a:spcBef>
                          <a:spcPts val="0"/>
                        </a:spcBef>
                        <a:spcAft>
                          <a:spcPts val="0"/>
                        </a:spcAft>
                        <a:buNone/>
                      </a:pPr>
                      <a:r>
                        <a:rPr lang="en" sz="1600">
                          <a:solidFill>
                            <a:srgbClr val="434343"/>
                          </a:solidFill>
                        </a:rPr>
                        <a:t>Probability ratio</a:t>
                      </a:r>
                      <a:endParaRPr sz="1600">
                        <a:solidFill>
                          <a:srgbClr val="43434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tcPr>
                </a:tc>
              </a:tr>
              <a:tr h="384250">
                <a:tc>
                  <a:txBody>
                    <a:bodyPr>
                      <a:noAutofit/>
                    </a:bodyPr>
                    <a:lstStyle/>
                    <a:p>
                      <a:pPr indent="0" lvl="0" marL="0" rtl="0">
                        <a:spcBef>
                          <a:spcPts val="0"/>
                        </a:spcBef>
                        <a:spcAft>
                          <a:spcPts val="0"/>
                        </a:spcAft>
                        <a:buNone/>
                      </a:pPr>
                      <a:r>
                        <a:rPr lang="en" sz="1600">
                          <a:solidFill>
                            <a:srgbClr val="434343"/>
                          </a:solidFill>
                        </a:rPr>
                        <a:t>Advantage function</a:t>
                      </a:r>
                      <a:endParaRPr sz="1600">
                        <a:solidFill>
                          <a:srgbClr val="43434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458325">
                <a:tc>
                  <a:txBody>
                    <a:bodyPr>
                      <a:noAutofit/>
                    </a:bodyPr>
                    <a:lstStyle/>
                    <a:p>
                      <a:pPr indent="0" lvl="0" marL="0" rtl="0">
                        <a:spcBef>
                          <a:spcPts val="0"/>
                        </a:spcBef>
                        <a:spcAft>
                          <a:spcPts val="0"/>
                        </a:spcAft>
                        <a:buNone/>
                      </a:pPr>
                      <a:r>
                        <a:rPr lang="en" sz="1600">
                          <a:solidFill>
                            <a:srgbClr val="434343"/>
                          </a:solidFill>
                        </a:rPr>
                        <a:t>Min function</a:t>
                      </a:r>
                      <a:endParaRPr sz="1600">
                        <a:solidFill>
                          <a:srgbClr val="43434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rtl="0">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475875">
                <a:tc>
                  <a:txBody>
                    <a:bodyPr>
                      <a:noAutofit/>
                    </a:bodyPr>
                    <a:lstStyle/>
                    <a:p>
                      <a:pPr indent="0" lvl="0" marL="0">
                        <a:spcBef>
                          <a:spcPts val="0"/>
                        </a:spcBef>
                        <a:spcAft>
                          <a:spcPts val="0"/>
                        </a:spcAft>
                        <a:buClr>
                          <a:schemeClr val="dk1"/>
                        </a:buClr>
                        <a:buSzPts val="1100"/>
                        <a:buFont typeface="Arial"/>
                        <a:buNone/>
                      </a:pPr>
                      <a:r>
                        <a:rPr lang="en" sz="1600">
                          <a:solidFill>
                            <a:srgbClr val="434343"/>
                          </a:solidFill>
                        </a:rPr>
                        <a:t>Clip function</a:t>
                      </a:r>
                      <a:endParaRPr sz="1600">
                        <a:solidFill>
                          <a:srgbClr val="43434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458325">
                <a:tc>
                  <a:txBody>
                    <a:bodyPr>
                      <a:noAutofit/>
                    </a:bodyPr>
                    <a:lstStyle/>
                    <a:p>
                      <a:pPr indent="0" lvl="0" marL="0" rtl="0">
                        <a:spcBef>
                          <a:spcPts val="0"/>
                        </a:spcBef>
                        <a:spcAft>
                          <a:spcPts val="0"/>
                        </a:spcAft>
                        <a:buNone/>
                      </a:pPr>
                      <a:r>
                        <a:rPr lang="en" sz="1600">
                          <a:solidFill>
                            <a:srgbClr val="434343"/>
                          </a:solidFill>
                        </a:rPr>
                        <a:t>Clipping parameter</a:t>
                      </a:r>
                      <a:endParaRPr sz="1600">
                        <a:solidFill>
                          <a:srgbClr val="43434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28575">
                      <a:solidFill>
                        <a:srgbClr val="9E9E9E"/>
                      </a:solidFill>
                      <a:prstDash val="solid"/>
                      <a:round/>
                      <a:headEnd len="sm" w="sm" type="none"/>
                      <a:tailEnd len="sm" w="sm" type="none"/>
                    </a:lnB>
                  </a:tcPr>
                </a:tc>
                <a:tc>
                  <a:txBody>
                    <a:bodyPr>
                      <a:noAutofit/>
                    </a:bodyPr>
                    <a:lstStyle/>
                    <a:p>
                      <a:pPr indent="0" lvl="0" marL="0">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28575">
                      <a:solidFill>
                        <a:srgbClr val="9E9E9E"/>
                      </a:solidFill>
                      <a:prstDash val="solid"/>
                      <a:round/>
                      <a:headEnd len="sm" w="sm" type="none"/>
                      <a:tailEnd len="sm" w="sm" type="none"/>
                    </a:lnB>
                  </a:tcPr>
                </a:tc>
              </a:tr>
            </a:tbl>
          </a:graphicData>
        </a:graphic>
      </p:graphicFrame>
      <p:sp>
        <p:nvSpPr>
          <p:cNvPr id="606" name="Google Shape;606;p28"/>
          <p:cNvSpPr txBox="1"/>
          <p:nvPr>
            <p:ph idx="1" type="body"/>
          </p:nvPr>
        </p:nvSpPr>
        <p:spPr>
          <a:xfrm>
            <a:off x="349100" y="1077900"/>
            <a:ext cx="4148700" cy="1276200"/>
          </a:xfrm>
          <a:prstGeom prst="rect">
            <a:avLst/>
          </a:prstGeom>
        </p:spPr>
        <p:txBody>
          <a:bodyPr anchorCtr="0" anchor="t" bIns="0" lIns="0" spcFirstLastPara="1" rIns="0" wrap="square" tIns="0">
            <a:noAutofit/>
          </a:bodyPr>
          <a:lstStyle/>
          <a:p>
            <a:pPr indent="0" lvl="0" marL="0" rt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pic>
        <p:nvPicPr>
          <p:cNvPr id="607" name="Google Shape;607;p28"/>
          <p:cNvPicPr preferRelativeResize="0"/>
          <p:nvPr/>
        </p:nvPicPr>
        <p:blipFill rotWithShape="1">
          <a:blip r:embed="rId4">
            <a:alphaModFix/>
          </a:blip>
          <a:srcRect b="0" l="0" r="0" t="0"/>
          <a:stretch/>
        </p:blipFill>
        <p:spPr>
          <a:xfrm>
            <a:off x="2407600" y="4471425"/>
            <a:ext cx="2501824" cy="312468"/>
          </a:xfrm>
          <a:prstGeom prst="rect">
            <a:avLst/>
          </a:prstGeom>
          <a:noFill/>
          <a:ln>
            <a:noFill/>
          </a:ln>
        </p:spPr>
      </p:pic>
      <p:pic>
        <p:nvPicPr>
          <p:cNvPr id="608" name="Google Shape;608;p28"/>
          <p:cNvPicPr preferRelativeResize="0"/>
          <p:nvPr/>
        </p:nvPicPr>
        <p:blipFill rotWithShape="1">
          <a:blip r:embed="rId5">
            <a:alphaModFix/>
          </a:blip>
          <a:srcRect b="0" l="0" r="0" t="0"/>
          <a:stretch/>
        </p:blipFill>
        <p:spPr>
          <a:xfrm>
            <a:off x="2407600" y="3572349"/>
            <a:ext cx="270748" cy="312475"/>
          </a:xfrm>
          <a:prstGeom prst="rect">
            <a:avLst/>
          </a:prstGeom>
          <a:noFill/>
          <a:ln>
            <a:noFill/>
          </a:ln>
        </p:spPr>
      </p:pic>
      <p:pic>
        <p:nvPicPr>
          <p:cNvPr id="609" name="Google Shape;609;p28"/>
          <p:cNvPicPr preferRelativeResize="0"/>
          <p:nvPr/>
        </p:nvPicPr>
        <p:blipFill rotWithShape="1">
          <a:blip r:embed="rId6">
            <a:alphaModFix/>
          </a:blip>
          <a:srcRect b="0" l="0" r="0" t="0"/>
          <a:stretch/>
        </p:blipFill>
        <p:spPr>
          <a:xfrm>
            <a:off x="2407600" y="4935825"/>
            <a:ext cx="1389874" cy="312475"/>
          </a:xfrm>
          <a:prstGeom prst="rect">
            <a:avLst/>
          </a:prstGeom>
          <a:noFill/>
          <a:ln>
            <a:noFill/>
          </a:ln>
        </p:spPr>
      </p:pic>
      <p:pic>
        <p:nvPicPr>
          <p:cNvPr id="610" name="Google Shape;610;p28"/>
          <p:cNvPicPr preferRelativeResize="0"/>
          <p:nvPr/>
        </p:nvPicPr>
        <p:blipFill rotWithShape="1">
          <a:blip r:embed="rId7">
            <a:alphaModFix/>
          </a:blip>
          <a:srcRect b="0" l="0" r="0" t="0"/>
          <a:stretch/>
        </p:blipFill>
        <p:spPr>
          <a:xfrm>
            <a:off x="2407600" y="2807538"/>
            <a:ext cx="2274390" cy="656625"/>
          </a:xfrm>
          <a:prstGeom prst="rect">
            <a:avLst/>
          </a:prstGeom>
          <a:noFill/>
          <a:ln>
            <a:noFill/>
          </a:ln>
        </p:spPr>
      </p:pic>
      <p:sp>
        <p:nvSpPr>
          <p:cNvPr id="611" name="Google Shape;611;p2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12" name="Google Shape;612;p28"/>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Proximal Policy Optimization</a:t>
            </a:r>
            <a:endParaRPr/>
          </a:p>
        </p:txBody>
      </p:sp>
      <p:pic>
        <p:nvPicPr>
          <p:cNvPr id="613" name="Google Shape;613;p28"/>
          <p:cNvPicPr preferRelativeResize="0"/>
          <p:nvPr/>
        </p:nvPicPr>
        <p:blipFill rotWithShape="1">
          <a:blip r:embed="rId8">
            <a:alphaModFix/>
          </a:blip>
          <a:srcRect b="0" l="0" r="59582" t="8500"/>
          <a:stretch/>
        </p:blipFill>
        <p:spPr>
          <a:xfrm>
            <a:off x="5489800" y="1982925"/>
            <a:ext cx="3130600" cy="3274876"/>
          </a:xfrm>
          <a:prstGeom prst="rect">
            <a:avLst/>
          </a:prstGeom>
          <a:noFill/>
          <a:ln>
            <a:noFill/>
          </a:ln>
        </p:spPr>
      </p:pic>
      <p:sp>
        <p:nvSpPr>
          <p:cNvPr id="614" name="Google Shape;614;p28"/>
          <p:cNvSpPr txBox="1"/>
          <p:nvPr/>
        </p:nvSpPr>
        <p:spPr>
          <a:xfrm>
            <a:off x="4419000" y="5245200"/>
            <a:ext cx="4369500" cy="502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434343"/>
                </a:solidFill>
              </a:rPr>
              <a:t>Sources: </a:t>
            </a:r>
            <a:r>
              <a:rPr lang="en" sz="900">
                <a:solidFill>
                  <a:srgbClr val="434343"/>
                </a:solidFill>
              </a:rPr>
              <a:t> John Schulman, Filip Wolski, Prafulla Dhariwal, Alec Radford, and Oleg Klimov. Proximal policy optimization algorithms. 2017.</a:t>
            </a:r>
            <a:endParaRPr sz="900">
              <a:solidFill>
                <a:srgbClr val="434343"/>
              </a:solidFill>
            </a:endParaRPr>
          </a:p>
        </p:txBody>
      </p:sp>
      <p:pic>
        <p:nvPicPr>
          <p:cNvPr id="615" name="Google Shape;615;p28"/>
          <p:cNvPicPr preferRelativeResize="0"/>
          <p:nvPr/>
        </p:nvPicPr>
        <p:blipFill>
          <a:blip r:embed="rId9">
            <a:alphaModFix/>
          </a:blip>
          <a:stretch>
            <a:fillRect/>
          </a:stretch>
        </p:blipFill>
        <p:spPr>
          <a:xfrm>
            <a:off x="2407600" y="4007013"/>
            <a:ext cx="2293386" cy="312475"/>
          </a:xfrm>
          <a:prstGeom prst="rect">
            <a:avLst/>
          </a:prstGeom>
          <a:noFill/>
          <a:ln>
            <a:noFill/>
          </a:ln>
        </p:spPr>
      </p:pic>
      <p:pic>
        <p:nvPicPr>
          <p:cNvPr id="616" name="Google Shape;616;p28"/>
          <p:cNvPicPr preferRelativeResize="0"/>
          <p:nvPr/>
        </p:nvPicPr>
        <p:blipFill>
          <a:blip r:embed="rId10">
            <a:alphaModFix/>
          </a:blip>
          <a:stretch>
            <a:fillRect/>
          </a:stretch>
        </p:blipFill>
        <p:spPr>
          <a:xfrm>
            <a:off x="2407600" y="2376750"/>
            <a:ext cx="950494" cy="312475"/>
          </a:xfrm>
          <a:prstGeom prst="rect">
            <a:avLst/>
          </a:prstGeom>
          <a:noFill/>
          <a:ln>
            <a:noFill/>
          </a:ln>
        </p:spPr>
      </p:pic>
      <p:pic>
        <p:nvPicPr>
          <p:cNvPr id="617" name="Google Shape;617;p28"/>
          <p:cNvPicPr preferRelativeResize="0"/>
          <p:nvPr/>
        </p:nvPicPr>
        <p:blipFill>
          <a:blip r:embed="rId11">
            <a:alphaModFix/>
          </a:blip>
          <a:stretch>
            <a:fillRect/>
          </a:stretch>
        </p:blipFill>
        <p:spPr>
          <a:xfrm>
            <a:off x="349100" y="1141988"/>
            <a:ext cx="8202596" cy="437400"/>
          </a:xfrm>
          <a:prstGeom prst="rect">
            <a:avLst/>
          </a:prstGeom>
          <a:noFill/>
          <a:ln>
            <a:noFill/>
          </a:ln>
        </p:spPr>
      </p:pic>
      <p:pic>
        <p:nvPicPr>
          <p:cNvPr id="618" name="Google Shape;618;p28"/>
          <p:cNvPicPr preferRelativeResize="0"/>
          <p:nvPr/>
        </p:nvPicPr>
        <p:blipFill>
          <a:blip r:embed="rId12">
            <a:alphaModFix/>
          </a:blip>
          <a:stretch>
            <a:fillRect/>
          </a:stretch>
        </p:blipFill>
        <p:spPr>
          <a:xfrm>
            <a:off x="9144000" y="4329175"/>
            <a:ext cx="3377424" cy="667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2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24" name="Google Shape;624;p29"/>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Proximal Policy Optimization</a:t>
            </a:r>
            <a:endParaRPr/>
          </a:p>
        </p:txBody>
      </p:sp>
      <p:sp>
        <p:nvSpPr>
          <p:cNvPr id="625" name="Google Shape;625;p29"/>
          <p:cNvSpPr txBox="1"/>
          <p:nvPr/>
        </p:nvSpPr>
        <p:spPr>
          <a:xfrm>
            <a:off x="4419000" y="5245200"/>
            <a:ext cx="4369500" cy="5022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900">
                <a:solidFill>
                  <a:srgbClr val="434343"/>
                </a:solidFill>
              </a:rPr>
              <a:t>Sources:  John Schulman, Filip Wolski, Prafulla Dhariwal, Alec Radford, and Oleg Klimov. Proximal policy optimization algorithms. 2017.</a:t>
            </a:r>
            <a:endParaRPr sz="900">
              <a:solidFill>
                <a:srgbClr val="434343"/>
              </a:solidFill>
            </a:endParaRPr>
          </a:p>
        </p:txBody>
      </p:sp>
      <p:pic>
        <p:nvPicPr>
          <p:cNvPr id="626" name="Google Shape;626;p29"/>
          <p:cNvPicPr preferRelativeResize="0"/>
          <p:nvPr/>
        </p:nvPicPr>
        <p:blipFill>
          <a:blip r:embed="rId3">
            <a:alphaModFix/>
          </a:blip>
          <a:stretch>
            <a:fillRect/>
          </a:stretch>
        </p:blipFill>
        <p:spPr>
          <a:xfrm>
            <a:off x="152400" y="1545300"/>
            <a:ext cx="8697776" cy="3402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30"/>
          <p:cNvSpPr txBox="1"/>
          <p:nvPr>
            <p:ph idx="1" type="body"/>
          </p:nvPr>
        </p:nvSpPr>
        <p:spPr>
          <a:xfrm>
            <a:off x="349100" y="1077900"/>
            <a:ext cx="5460900" cy="4142400"/>
          </a:xfrm>
          <a:prstGeom prst="rect">
            <a:avLst/>
          </a:prstGeom>
        </p:spPr>
        <p:txBody>
          <a:bodyPr anchorCtr="0" anchor="t" bIns="0" lIns="0" spcFirstLastPara="1" rIns="0" wrap="square" tIns="0">
            <a:noAutofit/>
          </a:bodyPr>
          <a:lstStyle/>
          <a:p>
            <a:pPr indent="-330200" lvl="0" marL="457200" rtl="0">
              <a:spcBef>
                <a:spcPts val="0"/>
              </a:spcBef>
              <a:spcAft>
                <a:spcPts val="0"/>
              </a:spcAft>
              <a:buSzPts val="1600"/>
              <a:buChar char="●"/>
            </a:pPr>
            <a:r>
              <a:rPr lang="en"/>
              <a:t>Reward is combination of velocity and Power usage</a:t>
            </a:r>
            <a:endParaRPr/>
          </a:p>
          <a:p>
            <a:pPr indent="-330200" lvl="0" marL="457200" rtl="0">
              <a:spcBef>
                <a:spcPts val="0"/>
              </a:spcBef>
              <a:spcAft>
                <a:spcPts val="0"/>
              </a:spcAft>
              <a:buSzPts val="1600"/>
              <a:buChar char="●"/>
            </a:pPr>
            <a:r>
              <a:rPr lang="en"/>
              <a:t>Both are normalized and multiplied together</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pic>
        <p:nvPicPr>
          <p:cNvPr id="632" name="Google Shape;632;p30"/>
          <p:cNvPicPr preferRelativeResize="0"/>
          <p:nvPr/>
        </p:nvPicPr>
        <p:blipFill rotWithShape="1">
          <a:blip r:embed="rId3">
            <a:alphaModFix/>
          </a:blip>
          <a:srcRect b="0" l="0" r="0" t="0"/>
          <a:stretch/>
        </p:blipFill>
        <p:spPr>
          <a:xfrm>
            <a:off x="5613347" y="1852038"/>
            <a:ext cx="2295810" cy="410130"/>
          </a:xfrm>
          <a:prstGeom prst="rect">
            <a:avLst/>
          </a:prstGeom>
          <a:noFill/>
          <a:ln>
            <a:noFill/>
          </a:ln>
        </p:spPr>
      </p:pic>
      <p:pic>
        <p:nvPicPr>
          <p:cNvPr id="633" name="Google Shape;633;p30"/>
          <p:cNvPicPr preferRelativeResize="0"/>
          <p:nvPr/>
        </p:nvPicPr>
        <p:blipFill rotWithShape="1">
          <a:blip r:embed="rId4">
            <a:alphaModFix/>
          </a:blip>
          <a:srcRect b="0" l="0" r="0" t="0"/>
          <a:stretch/>
        </p:blipFill>
        <p:spPr>
          <a:xfrm>
            <a:off x="433890" y="5799000"/>
            <a:ext cx="3327480" cy="656910"/>
          </a:xfrm>
          <a:prstGeom prst="rect">
            <a:avLst/>
          </a:prstGeom>
          <a:noFill/>
          <a:ln>
            <a:noFill/>
          </a:ln>
        </p:spPr>
      </p:pic>
      <p:pic>
        <p:nvPicPr>
          <p:cNvPr id="634" name="Google Shape;634;p30"/>
          <p:cNvPicPr preferRelativeResize="0"/>
          <p:nvPr/>
        </p:nvPicPr>
        <p:blipFill rotWithShape="1">
          <a:blip r:embed="rId5">
            <a:alphaModFix/>
          </a:blip>
          <a:srcRect b="0" l="0" r="0" t="0"/>
          <a:stretch/>
        </p:blipFill>
        <p:spPr>
          <a:xfrm>
            <a:off x="1249302" y="1605258"/>
            <a:ext cx="2295810" cy="656910"/>
          </a:xfrm>
          <a:prstGeom prst="rect">
            <a:avLst/>
          </a:prstGeom>
          <a:noFill/>
          <a:ln>
            <a:noFill/>
          </a:ln>
        </p:spPr>
      </p:pic>
      <p:pic>
        <p:nvPicPr>
          <p:cNvPr id="635" name="Google Shape;635;p30"/>
          <p:cNvPicPr preferRelativeResize="0"/>
          <p:nvPr/>
        </p:nvPicPr>
        <p:blipFill rotWithShape="1">
          <a:blip r:embed="rId6">
            <a:alphaModFix/>
          </a:blip>
          <a:srcRect b="0" l="0" r="0" t="0"/>
          <a:stretch/>
        </p:blipFill>
        <p:spPr>
          <a:xfrm>
            <a:off x="4349845" y="2302725"/>
            <a:ext cx="4775197" cy="3107474"/>
          </a:xfrm>
          <a:prstGeom prst="rect">
            <a:avLst/>
          </a:prstGeom>
          <a:noFill/>
          <a:ln>
            <a:noFill/>
          </a:ln>
        </p:spPr>
      </p:pic>
      <p:pic>
        <p:nvPicPr>
          <p:cNvPr id="636" name="Google Shape;636;p30"/>
          <p:cNvPicPr preferRelativeResize="0"/>
          <p:nvPr/>
        </p:nvPicPr>
        <p:blipFill rotWithShape="1">
          <a:blip r:embed="rId7">
            <a:alphaModFix/>
          </a:blip>
          <a:srcRect b="0" l="0" r="0" t="0"/>
          <a:stretch/>
        </p:blipFill>
        <p:spPr>
          <a:xfrm>
            <a:off x="46792" y="2302727"/>
            <a:ext cx="4731634" cy="3079105"/>
          </a:xfrm>
          <a:prstGeom prst="rect">
            <a:avLst/>
          </a:prstGeom>
          <a:noFill/>
          <a:ln>
            <a:noFill/>
          </a:ln>
        </p:spPr>
      </p:pic>
      <p:sp>
        <p:nvSpPr>
          <p:cNvPr id="637" name="Google Shape;637;p3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38" name="Google Shape;638;p30"/>
          <p:cNvSpPr txBox="1"/>
          <p:nvPr>
            <p:ph idx="4294967295"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1. Experiment: Autonomous Locomotion Control</a:t>
            </a:r>
            <a:endParaRPr/>
          </a:p>
        </p:txBody>
      </p:sp>
      <p:sp>
        <p:nvSpPr>
          <p:cNvPr id="639" name="Google Shape;639;p30"/>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Reward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31"/>
          <p:cNvSpPr txBox="1"/>
          <p:nvPr>
            <p:ph idx="1" type="body"/>
          </p:nvPr>
        </p:nvSpPr>
        <p:spPr>
          <a:xfrm>
            <a:off x="349100" y="1077900"/>
            <a:ext cx="4148700" cy="4142400"/>
          </a:xfrm>
          <a:prstGeom prst="rect">
            <a:avLst/>
          </a:prstGeom>
        </p:spPr>
        <p:txBody>
          <a:bodyPr anchorCtr="0" anchor="t" bIns="0" lIns="0" spcFirstLastPara="1" rIns="0" wrap="square" tIns="0">
            <a:noAutofit/>
          </a:bodyPr>
          <a:lstStyle/>
          <a:p>
            <a:pPr indent="0" lvl="0" marL="0">
              <a:spcBef>
                <a:spcPts val="0"/>
              </a:spcBef>
              <a:spcAft>
                <a:spcPts val="0"/>
              </a:spcAft>
              <a:buNone/>
            </a:pPr>
            <a:r>
              <a:t/>
            </a:r>
            <a:endParaRPr/>
          </a:p>
        </p:txBody>
      </p:sp>
      <p:sp>
        <p:nvSpPr>
          <p:cNvPr id="645" name="Google Shape;645;p3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46" name="Google Shape;646;p31"/>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Power measurement</a:t>
            </a:r>
            <a:endParaRPr/>
          </a:p>
        </p:txBody>
      </p:sp>
      <p:pic>
        <p:nvPicPr>
          <p:cNvPr id="647" name="Google Shape;647;p31"/>
          <p:cNvPicPr preferRelativeResize="0"/>
          <p:nvPr/>
        </p:nvPicPr>
        <p:blipFill>
          <a:blip r:embed="rId4">
            <a:alphaModFix/>
          </a:blip>
          <a:stretch>
            <a:fillRect/>
          </a:stretch>
        </p:blipFill>
        <p:spPr>
          <a:xfrm>
            <a:off x="2828925" y="4007300"/>
            <a:ext cx="3486150" cy="1162050"/>
          </a:xfrm>
          <a:prstGeom prst="rect">
            <a:avLst/>
          </a:prstGeom>
          <a:noFill/>
          <a:ln>
            <a:noFill/>
          </a:ln>
        </p:spPr>
      </p:pic>
      <p:pic>
        <p:nvPicPr>
          <p:cNvPr id="648" name="Google Shape;648;p31"/>
          <p:cNvPicPr preferRelativeResize="0"/>
          <p:nvPr/>
        </p:nvPicPr>
        <p:blipFill>
          <a:blip r:embed="rId5">
            <a:alphaModFix/>
          </a:blip>
          <a:stretch>
            <a:fillRect/>
          </a:stretch>
        </p:blipFill>
        <p:spPr>
          <a:xfrm>
            <a:off x="0" y="1077895"/>
            <a:ext cx="9144002" cy="26350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32"/>
          <p:cNvSpPr txBox="1"/>
          <p:nvPr>
            <p:ph idx="1" type="body"/>
          </p:nvPr>
        </p:nvSpPr>
        <p:spPr>
          <a:xfrm>
            <a:off x="349100" y="1079400"/>
            <a:ext cx="4096200" cy="4217100"/>
          </a:xfrm>
          <a:prstGeom prst="rect">
            <a:avLst/>
          </a:prstGeom>
        </p:spPr>
        <p:txBody>
          <a:bodyPr anchorCtr="0" anchor="t" bIns="0" lIns="0" spcFirstLastPara="1" rIns="0" wrap="square" tIns="0">
            <a:noAutofit/>
          </a:bodyPr>
          <a:lstStyle/>
          <a:p>
            <a:pPr indent="0" lvl="0" marL="0">
              <a:spcBef>
                <a:spcPts val="0"/>
              </a:spcBef>
              <a:spcAft>
                <a:spcPts val="0"/>
              </a:spcAft>
              <a:buNone/>
            </a:pPr>
            <a:r>
              <a:rPr lang="en"/>
              <a:t>Traditionally </a:t>
            </a:r>
            <a:r>
              <a:rPr lang="en"/>
              <a:t>locomotion</a:t>
            </a:r>
            <a:r>
              <a:rPr lang="en"/>
              <a:t> gait</a:t>
            </a:r>
            <a:endParaRPr/>
          </a:p>
        </p:txBody>
      </p:sp>
      <p:sp>
        <p:nvSpPr>
          <p:cNvPr id="654" name="Google Shape;654;p3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55" name="Google Shape;655;p32"/>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1. Experiment: Autonomous Locomotion Control</a:t>
            </a:r>
            <a:endParaRPr/>
          </a:p>
        </p:txBody>
      </p:sp>
      <p:sp>
        <p:nvSpPr>
          <p:cNvPr id="656" name="Google Shape;656;p32"/>
          <p:cNvSpPr txBox="1"/>
          <p:nvPr>
            <p:ph idx="2"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Equation controller</a:t>
            </a:r>
            <a:endParaRPr/>
          </a:p>
        </p:txBody>
      </p:sp>
      <p:pic>
        <p:nvPicPr>
          <p:cNvPr id="657" name="Google Shape;657;p32"/>
          <p:cNvPicPr preferRelativeResize="0"/>
          <p:nvPr/>
        </p:nvPicPr>
        <p:blipFill>
          <a:blip r:embed="rId3">
            <a:alphaModFix/>
          </a:blip>
          <a:stretch>
            <a:fillRect/>
          </a:stretch>
        </p:blipFill>
        <p:spPr>
          <a:xfrm>
            <a:off x="264504" y="1538676"/>
            <a:ext cx="5978224" cy="3862526"/>
          </a:xfrm>
          <a:prstGeom prst="rect">
            <a:avLst/>
          </a:prstGeom>
          <a:noFill/>
          <a:ln>
            <a:noFill/>
          </a:ln>
        </p:spPr>
      </p:pic>
      <p:pic>
        <p:nvPicPr>
          <p:cNvPr id="658" name="Google Shape;658;p32"/>
          <p:cNvPicPr preferRelativeResize="0"/>
          <p:nvPr/>
        </p:nvPicPr>
        <p:blipFill>
          <a:blip r:embed="rId4">
            <a:alphaModFix/>
          </a:blip>
          <a:stretch>
            <a:fillRect/>
          </a:stretch>
        </p:blipFill>
        <p:spPr>
          <a:xfrm>
            <a:off x="2063204" y="2624550"/>
            <a:ext cx="7080800" cy="2478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33"/>
          <p:cNvSpPr txBox="1"/>
          <p:nvPr>
            <p:ph idx="1" type="body"/>
          </p:nvPr>
        </p:nvSpPr>
        <p:spPr>
          <a:xfrm>
            <a:off x="349100" y="1077900"/>
            <a:ext cx="4148700" cy="4142400"/>
          </a:xfrm>
          <a:prstGeom prst="rect">
            <a:avLst/>
          </a:prstGeom>
        </p:spPr>
        <p:txBody>
          <a:bodyPr anchorCtr="0" anchor="t" bIns="0" lIns="0" spcFirstLastPara="1" rIns="0" wrap="square" tIns="0">
            <a:noAutofit/>
          </a:bodyPr>
          <a:lstStyle/>
          <a:p>
            <a:pPr indent="0" lvl="0" marL="0">
              <a:spcBef>
                <a:spcPts val="0"/>
              </a:spcBef>
              <a:spcAft>
                <a:spcPts val="0"/>
              </a:spcAft>
              <a:buNone/>
            </a:pPr>
            <a:r>
              <a:t/>
            </a:r>
            <a:endParaRPr/>
          </a:p>
        </p:txBody>
      </p:sp>
      <p:sp>
        <p:nvSpPr>
          <p:cNvPr id="664" name="Google Shape;664;p3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65" name="Google Shape;665;p33"/>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Observation Space</a:t>
            </a:r>
            <a:endParaRPr/>
          </a:p>
        </p:txBody>
      </p:sp>
      <p:pic>
        <p:nvPicPr>
          <p:cNvPr id="666" name="Google Shape;666;p33"/>
          <p:cNvPicPr preferRelativeResize="0"/>
          <p:nvPr/>
        </p:nvPicPr>
        <p:blipFill rotWithShape="1">
          <a:blip r:embed="rId3">
            <a:alphaModFix/>
          </a:blip>
          <a:srcRect b="0" l="0" r="0" t="0"/>
          <a:stretch/>
        </p:blipFill>
        <p:spPr>
          <a:xfrm>
            <a:off x="349100" y="859500"/>
            <a:ext cx="6674875" cy="2604425"/>
          </a:xfrm>
          <a:prstGeom prst="rect">
            <a:avLst/>
          </a:prstGeom>
          <a:noFill/>
          <a:ln>
            <a:noFill/>
          </a:ln>
        </p:spPr>
      </p:pic>
      <p:pic>
        <p:nvPicPr>
          <p:cNvPr id="667" name="Google Shape;667;p33"/>
          <p:cNvPicPr preferRelativeResize="0"/>
          <p:nvPr/>
        </p:nvPicPr>
        <p:blipFill rotWithShape="1">
          <a:blip r:embed="rId4">
            <a:alphaModFix/>
          </a:blip>
          <a:srcRect b="0" l="0" r="0" t="0"/>
          <a:stretch/>
        </p:blipFill>
        <p:spPr>
          <a:xfrm>
            <a:off x="349100" y="3518731"/>
            <a:ext cx="7831941" cy="1987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34"/>
          <p:cNvSpPr txBox="1"/>
          <p:nvPr>
            <p:ph idx="1" type="body"/>
          </p:nvPr>
        </p:nvSpPr>
        <p:spPr>
          <a:xfrm>
            <a:off x="653900" y="1079400"/>
            <a:ext cx="4096200" cy="4217100"/>
          </a:xfrm>
          <a:prstGeom prst="rect">
            <a:avLst/>
          </a:prstGeom>
        </p:spPr>
        <p:txBody>
          <a:bodyPr anchorCtr="0" anchor="t" bIns="0" lIns="0" spcFirstLastPara="1" rIns="0" wrap="square" tIns="0">
            <a:noAutofit/>
          </a:bodyPr>
          <a:lstStyle/>
          <a:p>
            <a:pPr indent="0" lvl="0" marL="0" rtl="0">
              <a:spcBef>
                <a:spcPts val="0"/>
              </a:spcBef>
              <a:spcAft>
                <a:spcPts val="0"/>
              </a:spcAft>
              <a:buNone/>
            </a:pPr>
            <a:r>
              <a:rPr lang="en"/>
              <a:t>Distance</a:t>
            </a:r>
            <a:endParaRPr/>
          </a:p>
        </p:txBody>
      </p:sp>
      <p:sp>
        <p:nvSpPr>
          <p:cNvPr id="673" name="Google Shape;673;p3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74" name="Google Shape;674;p34"/>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2. Experiment: Autonomous Target Tracking</a:t>
            </a:r>
            <a:endParaRPr/>
          </a:p>
        </p:txBody>
      </p:sp>
      <p:sp>
        <p:nvSpPr>
          <p:cNvPr id="675" name="Google Shape;675;p34"/>
          <p:cNvSpPr txBox="1"/>
          <p:nvPr>
            <p:ph idx="2"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Result: Zigzag-Track (1/4)</a:t>
            </a:r>
            <a:endParaRPr/>
          </a:p>
        </p:txBody>
      </p:sp>
      <p:pic>
        <p:nvPicPr>
          <p:cNvPr id="676" name="Google Shape;676;p34"/>
          <p:cNvPicPr preferRelativeResize="0"/>
          <p:nvPr/>
        </p:nvPicPr>
        <p:blipFill rotWithShape="1">
          <a:blip r:embed="rId3">
            <a:alphaModFix/>
          </a:blip>
          <a:srcRect b="52193" l="0" r="0" t="26894"/>
          <a:stretch/>
        </p:blipFill>
        <p:spPr>
          <a:xfrm>
            <a:off x="304800" y="3296200"/>
            <a:ext cx="7545552" cy="2173450"/>
          </a:xfrm>
          <a:prstGeom prst="rect">
            <a:avLst/>
          </a:prstGeom>
          <a:noFill/>
          <a:ln>
            <a:noFill/>
          </a:ln>
        </p:spPr>
      </p:pic>
      <p:pic>
        <p:nvPicPr>
          <p:cNvPr id="677" name="Google Shape;677;p34"/>
          <p:cNvPicPr preferRelativeResize="0"/>
          <p:nvPr/>
        </p:nvPicPr>
        <p:blipFill rotWithShape="1">
          <a:blip r:embed="rId4">
            <a:alphaModFix/>
          </a:blip>
          <a:srcRect b="52536" l="0" r="0" t="26809"/>
          <a:stretch/>
        </p:blipFill>
        <p:spPr>
          <a:xfrm>
            <a:off x="304800" y="927000"/>
            <a:ext cx="7545551" cy="2145273"/>
          </a:xfrm>
          <a:prstGeom prst="rect">
            <a:avLst/>
          </a:prstGeom>
          <a:noFill/>
          <a:ln>
            <a:noFill/>
          </a:ln>
        </p:spPr>
      </p:pic>
      <p:pic>
        <p:nvPicPr>
          <p:cNvPr id="678" name="Google Shape;678;p34"/>
          <p:cNvPicPr preferRelativeResize="0"/>
          <p:nvPr/>
        </p:nvPicPr>
        <p:blipFill rotWithShape="1">
          <a:blip r:embed="rId4">
            <a:alphaModFix/>
          </a:blip>
          <a:srcRect b="753" l="0" r="0" t="94567"/>
          <a:stretch/>
        </p:blipFill>
        <p:spPr>
          <a:xfrm>
            <a:off x="305675" y="2603238"/>
            <a:ext cx="7543801" cy="488864"/>
          </a:xfrm>
          <a:prstGeom prst="rect">
            <a:avLst/>
          </a:prstGeom>
          <a:noFill/>
          <a:ln>
            <a:noFill/>
          </a:ln>
        </p:spPr>
      </p:pic>
      <p:pic>
        <p:nvPicPr>
          <p:cNvPr id="679" name="Google Shape;679;p34"/>
          <p:cNvPicPr preferRelativeResize="0"/>
          <p:nvPr/>
        </p:nvPicPr>
        <p:blipFill rotWithShape="1">
          <a:blip r:embed="rId3">
            <a:alphaModFix/>
          </a:blip>
          <a:srcRect b="689" l="0" r="0" t="94997"/>
          <a:stretch/>
        </p:blipFill>
        <p:spPr>
          <a:xfrm>
            <a:off x="305675" y="5270900"/>
            <a:ext cx="7543799" cy="450790"/>
          </a:xfrm>
          <a:prstGeom prst="rect">
            <a:avLst/>
          </a:prstGeom>
          <a:noFill/>
          <a:ln>
            <a:noFill/>
          </a:ln>
        </p:spPr>
      </p:pic>
      <p:graphicFrame>
        <p:nvGraphicFramePr>
          <p:cNvPr id="680" name="Google Shape;680;p34"/>
          <p:cNvGraphicFramePr/>
          <p:nvPr/>
        </p:nvGraphicFramePr>
        <p:xfrm>
          <a:off x="7772400" y="3973608"/>
          <a:ext cx="3000000" cy="3000000"/>
        </p:xfrm>
        <a:graphic>
          <a:graphicData uri="http://schemas.openxmlformats.org/drawingml/2006/table">
            <a:tbl>
              <a:tblPr>
                <a:noFill/>
                <a:tableStyleId>{70E801CA-5230-435E-804C-2D3A97BC23B2}</a:tableStyleId>
              </a:tblPr>
              <a:tblGrid>
                <a:gridCol w="555100"/>
                <a:gridCol w="717750"/>
              </a:tblGrid>
              <a:tr h="333125">
                <a:tc>
                  <a:txBody>
                    <a:bodyPr>
                      <a:noAutofit/>
                    </a:bodyPr>
                    <a:lstStyle/>
                    <a:p>
                      <a:pPr indent="0" lvl="0" marL="0" rtl="0">
                        <a:spcBef>
                          <a:spcPts val="0"/>
                        </a:spcBef>
                        <a:spcAft>
                          <a:spcPts val="0"/>
                        </a:spcAft>
                        <a:buNone/>
                      </a:pPr>
                      <a:r>
                        <a:rPr lang="en">
                          <a:solidFill>
                            <a:srgbClr val="434343"/>
                          </a:solidFill>
                        </a:rPr>
                        <a:t>Mean:</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rtl="0">
                        <a:spcBef>
                          <a:spcPts val="0"/>
                        </a:spcBef>
                        <a:spcAft>
                          <a:spcPts val="0"/>
                        </a:spcAft>
                        <a:buNone/>
                      </a:pPr>
                      <a:r>
                        <a:rPr lang="en">
                          <a:solidFill>
                            <a:srgbClr val="434343"/>
                          </a:solidFill>
                        </a:rPr>
                        <a:t>3.96 m</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333125">
                <a:tc>
                  <a:txBody>
                    <a:bodyPr>
                      <a:noAutofit/>
                    </a:bodyPr>
                    <a:lstStyle/>
                    <a:p>
                      <a:pPr indent="0" lvl="0" marL="0" rtl="0">
                        <a:spcBef>
                          <a:spcPts val="0"/>
                        </a:spcBef>
                        <a:spcAft>
                          <a:spcPts val="0"/>
                        </a:spcAft>
                        <a:buNone/>
                      </a:pPr>
                      <a:r>
                        <a:rPr lang="en">
                          <a:solidFill>
                            <a:srgbClr val="434343"/>
                          </a:solidFill>
                        </a:rPr>
                        <a:t>Std:</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rtl="0">
                        <a:spcBef>
                          <a:spcPts val="0"/>
                        </a:spcBef>
                        <a:spcAft>
                          <a:spcPts val="0"/>
                        </a:spcAft>
                        <a:buNone/>
                      </a:pPr>
                      <a:r>
                        <a:rPr lang="en">
                          <a:solidFill>
                            <a:srgbClr val="434343"/>
                          </a:solidFill>
                        </a:rPr>
                        <a:t>0.24 m</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35"/>
          <p:cNvSpPr txBox="1"/>
          <p:nvPr>
            <p:ph idx="1" type="body"/>
          </p:nvPr>
        </p:nvSpPr>
        <p:spPr>
          <a:xfrm>
            <a:off x="653900" y="1079400"/>
            <a:ext cx="4096200" cy="4217100"/>
          </a:xfrm>
          <a:prstGeom prst="rect">
            <a:avLst/>
          </a:prstGeom>
        </p:spPr>
        <p:txBody>
          <a:bodyPr anchorCtr="0" anchor="t" bIns="0" lIns="0" spcFirstLastPara="1" rIns="0" wrap="square" tIns="0">
            <a:noAutofit/>
          </a:bodyPr>
          <a:lstStyle/>
          <a:p>
            <a:pPr indent="0" lvl="0" marL="0">
              <a:spcBef>
                <a:spcPts val="0"/>
              </a:spcBef>
              <a:spcAft>
                <a:spcPts val="0"/>
              </a:spcAft>
              <a:buNone/>
            </a:pPr>
            <a:r>
              <a:rPr lang="en"/>
              <a:t>Distance</a:t>
            </a:r>
            <a:endParaRPr/>
          </a:p>
        </p:txBody>
      </p:sp>
      <p:sp>
        <p:nvSpPr>
          <p:cNvPr id="686" name="Google Shape;686;p3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87" name="Google Shape;687;p35"/>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2. </a:t>
            </a:r>
            <a:r>
              <a:rPr lang="en"/>
              <a:t>Experiment: Autonomous Target Tracking</a:t>
            </a:r>
            <a:endParaRPr/>
          </a:p>
        </p:txBody>
      </p:sp>
      <p:sp>
        <p:nvSpPr>
          <p:cNvPr id="688" name="Google Shape;688;p35"/>
          <p:cNvSpPr txBox="1"/>
          <p:nvPr>
            <p:ph idx="2"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Result: Line-Track (2/4)</a:t>
            </a:r>
            <a:endParaRPr/>
          </a:p>
        </p:txBody>
      </p:sp>
      <p:pic>
        <p:nvPicPr>
          <p:cNvPr id="689" name="Google Shape;689;p35"/>
          <p:cNvPicPr preferRelativeResize="0"/>
          <p:nvPr/>
        </p:nvPicPr>
        <p:blipFill rotWithShape="1">
          <a:blip r:embed="rId4">
            <a:alphaModFix/>
          </a:blip>
          <a:srcRect b="76577" l="0" r="0" t="2158"/>
          <a:stretch/>
        </p:blipFill>
        <p:spPr>
          <a:xfrm>
            <a:off x="304800" y="3259600"/>
            <a:ext cx="7545552" cy="2210050"/>
          </a:xfrm>
          <a:prstGeom prst="rect">
            <a:avLst/>
          </a:prstGeom>
          <a:noFill/>
          <a:ln>
            <a:noFill/>
          </a:ln>
        </p:spPr>
      </p:pic>
      <p:pic>
        <p:nvPicPr>
          <p:cNvPr id="690" name="Google Shape;690;p35"/>
          <p:cNvPicPr preferRelativeResize="0"/>
          <p:nvPr/>
        </p:nvPicPr>
        <p:blipFill rotWithShape="1">
          <a:blip r:embed="rId5">
            <a:alphaModFix/>
          </a:blip>
          <a:srcRect b="76224" l="0" r="0" t="2498"/>
          <a:stretch/>
        </p:blipFill>
        <p:spPr>
          <a:xfrm>
            <a:off x="304800" y="862225"/>
            <a:ext cx="7545551" cy="2210039"/>
          </a:xfrm>
          <a:prstGeom prst="rect">
            <a:avLst/>
          </a:prstGeom>
          <a:noFill/>
          <a:ln>
            <a:noFill/>
          </a:ln>
        </p:spPr>
      </p:pic>
      <p:pic>
        <p:nvPicPr>
          <p:cNvPr id="691" name="Google Shape;691;p35"/>
          <p:cNvPicPr preferRelativeResize="0"/>
          <p:nvPr/>
        </p:nvPicPr>
        <p:blipFill>
          <a:blip r:embed="rId6">
            <a:alphaModFix/>
          </a:blip>
          <a:stretch>
            <a:fillRect/>
          </a:stretch>
        </p:blipFill>
        <p:spPr>
          <a:xfrm>
            <a:off x="9357220" y="3092095"/>
            <a:ext cx="3554325" cy="1330675"/>
          </a:xfrm>
          <a:prstGeom prst="rect">
            <a:avLst/>
          </a:prstGeom>
          <a:noFill/>
          <a:ln>
            <a:noFill/>
          </a:ln>
        </p:spPr>
      </p:pic>
      <p:pic>
        <p:nvPicPr>
          <p:cNvPr id="692" name="Google Shape;692;p35"/>
          <p:cNvPicPr preferRelativeResize="0"/>
          <p:nvPr/>
        </p:nvPicPr>
        <p:blipFill rotWithShape="1">
          <a:blip r:embed="rId5">
            <a:alphaModFix/>
          </a:blip>
          <a:srcRect b="753" l="0" r="0" t="94567"/>
          <a:stretch/>
        </p:blipFill>
        <p:spPr>
          <a:xfrm>
            <a:off x="305675" y="2603238"/>
            <a:ext cx="7543801" cy="488864"/>
          </a:xfrm>
          <a:prstGeom prst="rect">
            <a:avLst/>
          </a:prstGeom>
          <a:noFill/>
          <a:ln>
            <a:noFill/>
          </a:ln>
        </p:spPr>
      </p:pic>
      <p:pic>
        <p:nvPicPr>
          <p:cNvPr id="693" name="Google Shape;693;p35"/>
          <p:cNvPicPr preferRelativeResize="0"/>
          <p:nvPr/>
        </p:nvPicPr>
        <p:blipFill rotWithShape="1">
          <a:blip r:embed="rId4">
            <a:alphaModFix/>
          </a:blip>
          <a:srcRect b="689" l="0" r="0" t="94997"/>
          <a:stretch/>
        </p:blipFill>
        <p:spPr>
          <a:xfrm>
            <a:off x="305675" y="5270900"/>
            <a:ext cx="7543799" cy="450790"/>
          </a:xfrm>
          <a:prstGeom prst="rect">
            <a:avLst/>
          </a:prstGeom>
          <a:noFill/>
          <a:ln>
            <a:noFill/>
          </a:ln>
        </p:spPr>
      </p:pic>
      <p:graphicFrame>
        <p:nvGraphicFramePr>
          <p:cNvPr id="694" name="Google Shape;694;p35"/>
          <p:cNvGraphicFramePr/>
          <p:nvPr/>
        </p:nvGraphicFramePr>
        <p:xfrm>
          <a:off x="7772400" y="3973608"/>
          <a:ext cx="3000000" cy="3000000"/>
        </p:xfrm>
        <a:graphic>
          <a:graphicData uri="http://schemas.openxmlformats.org/drawingml/2006/table">
            <a:tbl>
              <a:tblPr>
                <a:noFill/>
                <a:tableStyleId>{70E801CA-5230-435E-804C-2D3A97BC23B2}</a:tableStyleId>
              </a:tblPr>
              <a:tblGrid>
                <a:gridCol w="550950"/>
                <a:gridCol w="712400"/>
              </a:tblGrid>
              <a:tr h="333125">
                <a:tc>
                  <a:txBody>
                    <a:bodyPr>
                      <a:noAutofit/>
                    </a:bodyPr>
                    <a:lstStyle/>
                    <a:p>
                      <a:pPr indent="0" lvl="0" marL="0" rtl="0">
                        <a:spcBef>
                          <a:spcPts val="0"/>
                        </a:spcBef>
                        <a:spcAft>
                          <a:spcPts val="0"/>
                        </a:spcAft>
                        <a:buNone/>
                      </a:pPr>
                      <a:r>
                        <a:rPr lang="en">
                          <a:solidFill>
                            <a:srgbClr val="434343"/>
                          </a:solidFill>
                        </a:rPr>
                        <a:t>Mean:</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rtl="0">
                        <a:spcBef>
                          <a:spcPts val="0"/>
                        </a:spcBef>
                        <a:spcAft>
                          <a:spcPts val="0"/>
                        </a:spcAft>
                        <a:buNone/>
                      </a:pPr>
                      <a:r>
                        <a:rPr lang="en">
                          <a:solidFill>
                            <a:srgbClr val="434343"/>
                          </a:solidFill>
                        </a:rPr>
                        <a:t>3.99 m</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333125">
                <a:tc>
                  <a:txBody>
                    <a:bodyPr>
                      <a:noAutofit/>
                    </a:bodyPr>
                    <a:lstStyle/>
                    <a:p>
                      <a:pPr indent="0" lvl="0" marL="0" rtl="0">
                        <a:spcBef>
                          <a:spcPts val="0"/>
                        </a:spcBef>
                        <a:spcAft>
                          <a:spcPts val="0"/>
                        </a:spcAft>
                        <a:buNone/>
                      </a:pPr>
                      <a:r>
                        <a:rPr lang="en">
                          <a:solidFill>
                            <a:srgbClr val="434343"/>
                          </a:solidFill>
                        </a:rPr>
                        <a:t>Std:</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rtl="0">
                        <a:spcBef>
                          <a:spcPts val="0"/>
                        </a:spcBef>
                        <a:spcAft>
                          <a:spcPts val="0"/>
                        </a:spcAft>
                        <a:buNone/>
                      </a:pPr>
                      <a:r>
                        <a:rPr lang="en">
                          <a:solidFill>
                            <a:srgbClr val="434343"/>
                          </a:solidFill>
                        </a:rPr>
                        <a:t>0.18 m</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36"/>
          <p:cNvSpPr txBox="1"/>
          <p:nvPr>
            <p:ph idx="1" type="body"/>
          </p:nvPr>
        </p:nvSpPr>
        <p:spPr>
          <a:xfrm>
            <a:off x="653900" y="1079400"/>
            <a:ext cx="4096200" cy="4217100"/>
          </a:xfrm>
          <a:prstGeom prst="rect">
            <a:avLst/>
          </a:prstGeom>
        </p:spPr>
        <p:txBody>
          <a:bodyPr anchorCtr="0" anchor="t" bIns="0" lIns="0" spcFirstLastPara="1" rIns="0" wrap="square" tIns="0">
            <a:noAutofit/>
          </a:bodyPr>
          <a:lstStyle/>
          <a:p>
            <a:pPr indent="0" lvl="0" marL="0" rtl="0">
              <a:spcBef>
                <a:spcPts val="0"/>
              </a:spcBef>
              <a:spcAft>
                <a:spcPts val="0"/>
              </a:spcAft>
              <a:buNone/>
            </a:pPr>
            <a:r>
              <a:rPr lang="en"/>
              <a:t>Distance</a:t>
            </a:r>
            <a:endParaRPr/>
          </a:p>
        </p:txBody>
      </p:sp>
      <p:sp>
        <p:nvSpPr>
          <p:cNvPr id="700" name="Google Shape;700;p3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01" name="Google Shape;701;p36"/>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2. Experiment: Autonomous Target Tracking</a:t>
            </a:r>
            <a:endParaRPr/>
          </a:p>
        </p:txBody>
      </p:sp>
      <p:pic>
        <p:nvPicPr>
          <p:cNvPr id="702" name="Google Shape;702;p36"/>
          <p:cNvPicPr preferRelativeResize="0"/>
          <p:nvPr/>
        </p:nvPicPr>
        <p:blipFill rotWithShape="1">
          <a:blip r:embed="rId3">
            <a:alphaModFix/>
          </a:blip>
          <a:srcRect b="28357" l="0" r="0" t="50364"/>
          <a:stretch/>
        </p:blipFill>
        <p:spPr>
          <a:xfrm>
            <a:off x="304800" y="891627"/>
            <a:ext cx="7545551" cy="2210039"/>
          </a:xfrm>
          <a:prstGeom prst="rect">
            <a:avLst/>
          </a:prstGeom>
          <a:noFill/>
          <a:ln>
            <a:noFill/>
          </a:ln>
        </p:spPr>
      </p:pic>
      <p:sp>
        <p:nvSpPr>
          <p:cNvPr id="703" name="Google Shape;703;p36"/>
          <p:cNvSpPr txBox="1"/>
          <p:nvPr>
            <p:ph idx="2"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Result: Wave-Track </a:t>
            </a:r>
            <a:r>
              <a:rPr lang="en"/>
              <a:t>(3/4)</a:t>
            </a:r>
            <a:endParaRPr/>
          </a:p>
        </p:txBody>
      </p:sp>
      <p:pic>
        <p:nvPicPr>
          <p:cNvPr id="704" name="Google Shape;704;p36"/>
          <p:cNvPicPr preferRelativeResize="0"/>
          <p:nvPr/>
        </p:nvPicPr>
        <p:blipFill rotWithShape="1">
          <a:blip r:embed="rId4">
            <a:alphaModFix/>
          </a:blip>
          <a:srcRect b="27730" l="0" r="0" t="51005"/>
          <a:stretch/>
        </p:blipFill>
        <p:spPr>
          <a:xfrm>
            <a:off x="304800" y="3259600"/>
            <a:ext cx="7545552" cy="2210050"/>
          </a:xfrm>
          <a:prstGeom prst="rect">
            <a:avLst/>
          </a:prstGeom>
          <a:noFill/>
          <a:ln>
            <a:noFill/>
          </a:ln>
        </p:spPr>
      </p:pic>
      <p:pic>
        <p:nvPicPr>
          <p:cNvPr id="705" name="Google Shape;705;p36"/>
          <p:cNvPicPr preferRelativeResize="0"/>
          <p:nvPr/>
        </p:nvPicPr>
        <p:blipFill rotWithShape="1">
          <a:blip r:embed="rId3">
            <a:alphaModFix/>
          </a:blip>
          <a:srcRect b="753" l="0" r="0" t="94567"/>
          <a:stretch/>
        </p:blipFill>
        <p:spPr>
          <a:xfrm>
            <a:off x="305675" y="2603238"/>
            <a:ext cx="7543801" cy="488864"/>
          </a:xfrm>
          <a:prstGeom prst="rect">
            <a:avLst/>
          </a:prstGeom>
          <a:noFill/>
          <a:ln>
            <a:noFill/>
          </a:ln>
        </p:spPr>
      </p:pic>
      <p:pic>
        <p:nvPicPr>
          <p:cNvPr id="706" name="Google Shape;706;p36"/>
          <p:cNvPicPr preferRelativeResize="0"/>
          <p:nvPr/>
        </p:nvPicPr>
        <p:blipFill rotWithShape="1">
          <a:blip r:embed="rId4">
            <a:alphaModFix/>
          </a:blip>
          <a:srcRect b="689" l="0" r="0" t="94997"/>
          <a:stretch/>
        </p:blipFill>
        <p:spPr>
          <a:xfrm>
            <a:off x="305675" y="5270900"/>
            <a:ext cx="7543799" cy="450790"/>
          </a:xfrm>
          <a:prstGeom prst="rect">
            <a:avLst/>
          </a:prstGeom>
          <a:noFill/>
          <a:ln>
            <a:noFill/>
          </a:ln>
        </p:spPr>
      </p:pic>
      <p:graphicFrame>
        <p:nvGraphicFramePr>
          <p:cNvPr id="707" name="Google Shape;707;p36"/>
          <p:cNvGraphicFramePr/>
          <p:nvPr/>
        </p:nvGraphicFramePr>
        <p:xfrm>
          <a:off x="7772400" y="3970472"/>
          <a:ext cx="3000000" cy="3000000"/>
        </p:xfrm>
        <a:graphic>
          <a:graphicData uri="http://schemas.openxmlformats.org/drawingml/2006/table">
            <a:tbl>
              <a:tblPr>
                <a:noFill/>
                <a:tableStyleId>{70E801CA-5230-435E-804C-2D3A97BC23B2}</a:tableStyleId>
              </a:tblPr>
              <a:tblGrid>
                <a:gridCol w="550950"/>
                <a:gridCol w="712400"/>
              </a:tblGrid>
              <a:tr h="333125">
                <a:tc>
                  <a:txBody>
                    <a:bodyPr>
                      <a:noAutofit/>
                    </a:bodyPr>
                    <a:lstStyle/>
                    <a:p>
                      <a:pPr indent="0" lvl="0" marL="0" rtl="0">
                        <a:spcBef>
                          <a:spcPts val="0"/>
                        </a:spcBef>
                        <a:spcAft>
                          <a:spcPts val="0"/>
                        </a:spcAft>
                        <a:buNone/>
                      </a:pPr>
                      <a:r>
                        <a:rPr lang="en">
                          <a:solidFill>
                            <a:srgbClr val="434343"/>
                          </a:solidFill>
                        </a:rPr>
                        <a:t>Mean:</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rtl="0">
                        <a:spcBef>
                          <a:spcPts val="0"/>
                        </a:spcBef>
                        <a:spcAft>
                          <a:spcPts val="0"/>
                        </a:spcAft>
                        <a:buNone/>
                      </a:pPr>
                      <a:r>
                        <a:rPr lang="en">
                          <a:solidFill>
                            <a:srgbClr val="434343"/>
                          </a:solidFill>
                        </a:rPr>
                        <a:t>3.99 m</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333125">
                <a:tc>
                  <a:txBody>
                    <a:bodyPr>
                      <a:noAutofit/>
                    </a:bodyPr>
                    <a:lstStyle/>
                    <a:p>
                      <a:pPr indent="0" lvl="0" marL="0" rtl="0">
                        <a:spcBef>
                          <a:spcPts val="0"/>
                        </a:spcBef>
                        <a:spcAft>
                          <a:spcPts val="0"/>
                        </a:spcAft>
                        <a:buNone/>
                      </a:pPr>
                      <a:r>
                        <a:rPr lang="en">
                          <a:solidFill>
                            <a:srgbClr val="434343"/>
                          </a:solidFill>
                        </a:rPr>
                        <a:t>Std:</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rtl="0">
                        <a:spcBef>
                          <a:spcPts val="0"/>
                        </a:spcBef>
                        <a:spcAft>
                          <a:spcPts val="0"/>
                        </a:spcAft>
                        <a:buNone/>
                      </a:pPr>
                      <a:r>
                        <a:rPr lang="en">
                          <a:solidFill>
                            <a:srgbClr val="434343"/>
                          </a:solidFill>
                        </a:rPr>
                        <a:t>0.24 m</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0"/>
          <p:cNvPicPr preferRelativeResize="0"/>
          <p:nvPr/>
        </p:nvPicPr>
        <p:blipFill rotWithShape="1">
          <a:blip r:embed="rId3">
            <a:alphaModFix/>
          </a:blip>
          <a:srcRect b="14551" l="0" r="0" t="0"/>
          <a:stretch/>
        </p:blipFill>
        <p:spPr>
          <a:xfrm>
            <a:off x="6415675" y="1716350"/>
            <a:ext cx="2569025" cy="1963824"/>
          </a:xfrm>
          <a:prstGeom prst="rect">
            <a:avLst/>
          </a:prstGeom>
          <a:noFill/>
          <a:ln>
            <a:noFill/>
          </a:ln>
        </p:spPr>
      </p:pic>
      <p:pic>
        <p:nvPicPr>
          <p:cNvPr id="67" name="Google Shape;67;p10"/>
          <p:cNvPicPr preferRelativeResize="0"/>
          <p:nvPr/>
        </p:nvPicPr>
        <p:blipFill rotWithShape="1">
          <a:blip r:embed="rId4">
            <a:alphaModFix/>
          </a:blip>
          <a:srcRect b="0" l="11025" r="5766" t="0"/>
          <a:stretch/>
        </p:blipFill>
        <p:spPr>
          <a:xfrm>
            <a:off x="3902547" y="1716350"/>
            <a:ext cx="2423003" cy="1963825"/>
          </a:xfrm>
          <a:prstGeom prst="rect">
            <a:avLst/>
          </a:prstGeom>
          <a:noFill/>
          <a:ln>
            <a:noFill/>
          </a:ln>
        </p:spPr>
      </p:pic>
      <p:sp>
        <p:nvSpPr>
          <p:cNvPr id="68" name="Google Shape;68;p10"/>
          <p:cNvSpPr/>
          <p:nvPr/>
        </p:nvSpPr>
        <p:spPr>
          <a:xfrm>
            <a:off x="402175" y="5329800"/>
            <a:ext cx="8407800" cy="288900"/>
          </a:xfrm>
          <a:prstGeom prst="rect">
            <a:avLst/>
          </a:prstGeom>
          <a:noFill/>
          <a:ln>
            <a:noFill/>
          </a:ln>
        </p:spPr>
        <p:txBody>
          <a:bodyPr anchorCtr="0" anchor="ctr" bIns="71100" lIns="71100" spcFirstLastPara="1" rIns="71100" wrap="square" tIns="71100">
            <a:noAutofit/>
          </a:bodyPr>
          <a:lstStyle/>
          <a:p>
            <a:pPr indent="0" lvl="0" marL="0" marR="0" rtl="0" algn="l">
              <a:lnSpc>
                <a:spcPct val="100000"/>
              </a:lnSpc>
              <a:spcBef>
                <a:spcPts val="0"/>
              </a:spcBef>
              <a:spcAft>
                <a:spcPts val="0"/>
              </a:spcAft>
              <a:buNone/>
            </a:pPr>
            <a:r>
              <a:rPr b="0" lang="en" sz="900" strike="noStrike">
                <a:solidFill>
                  <a:srgbClr val="222222"/>
                </a:solidFill>
                <a:latin typeface="Arial"/>
                <a:ea typeface="Arial"/>
                <a:cs typeface="Arial"/>
                <a:sym typeface="Arial"/>
              </a:rPr>
              <a:t>Sources: Tokyo</a:t>
            </a:r>
            <a:r>
              <a:rPr lang="en" sz="900">
                <a:solidFill>
                  <a:srgbClr val="222222"/>
                </a:solidFill>
              </a:rPr>
              <a:t> </a:t>
            </a:r>
            <a:r>
              <a:rPr b="0" lang="en" sz="900" strike="noStrike">
                <a:solidFill>
                  <a:srgbClr val="222222"/>
                </a:solidFill>
                <a:latin typeface="Arial"/>
                <a:ea typeface="Arial"/>
                <a:cs typeface="Arial"/>
                <a:sym typeface="Arial"/>
              </a:rPr>
              <a:t>Institute of Technology</a:t>
            </a:r>
            <a:r>
              <a:rPr lang="en" sz="900">
                <a:solidFill>
                  <a:srgbClr val="222222"/>
                </a:solidFill>
              </a:rPr>
              <a:t> | </a:t>
            </a:r>
            <a:r>
              <a:rPr b="0" lang="en" sz="900" strike="noStrike">
                <a:solidFill>
                  <a:srgbClr val="222222"/>
                </a:solidFill>
                <a:latin typeface="Arial"/>
                <a:ea typeface="Arial"/>
                <a:cs typeface="Arial"/>
                <a:sym typeface="Arial"/>
              </a:rPr>
              <a:t>Shigeo Hirose, Peter Cave, and Charles Goulden. Biologically inspired robots: serpentile</a:t>
            </a:r>
            <a:r>
              <a:rPr lang="en" sz="900">
                <a:solidFill>
                  <a:srgbClr val="222222"/>
                </a:solidFill>
              </a:rPr>
              <a:t> </a:t>
            </a:r>
            <a:r>
              <a:rPr b="0" lang="en" sz="900" strike="noStrike">
                <a:solidFill>
                  <a:srgbClr val="222222"/>
                </a:solidFill>
                <a:latin typeface="Arial"/>
                <a:ea typeface="Arial"/>
                <a:cs typeface="Arial"/>
                <a:sym typeface="Arial"/>
              </a:rPr>
              <a:t>locomotors and manipulators. Oxford University Press, 1993</a:t>
            </a:r>
            <a:r>
              <a:rPr lang="en" sz="900">
                <a:solidFill>
                  <a:srgbClr val="222222"/>
                </a:solidFill>
              </a:rPr>
              <a:t> | </a:t>
            </a:r>
            <a:r>
              <a:rPr b="0" lang="en" sz="900" strike="noStrike">
                <a:solidFill>
                  <a:srgbClr val="222222"/>
                </a:solidFill>
                <a:latin typeface="Arial"/>
                <a:ea typeface="Arial"/>
                <a:cs typeface="Arial"/>
                <a:sym typeface="Arial"/>
              </a:rPr>
              <a:t>LILJEBÄCK, Pål, et al. </a:t>
            </a:r>
            <a:r>
              <a:rPr b="0" i="1" lang="en" sz="900" strike="noStrike">
                <a:solidFill>
                  <a:srgbClr val="222222"/>
                </a:solidFill>
                <a:latin typeface="Arial"/>
                <a:ea typeface="Arial"/>
                <a:cs typeface="Arial"/>
                <a:sym typeface="Arial"/>
              </a:rPr>
              <a:t>Snake robots: modelling, mechatronics, and control</a:t>
            </a:r>
            <a:r>
              <a:rPr b="0" lang="en" sz="900" strike="noStrike">
                <a:solidFill>
                  <a:srgbClr val="222222"/>
                </a:solidFill>
                <a:latin typeface="Arial"/>
                <a:ea typeface="Arial"/>
                <a:cs typeface="Arial"/>
                <a:sym typeface="Arial"/>
              </a:rPr>
              <a:t>. Springer Science &amp; Business Media, 2012. | Biorobotics Lab Carnegie Mellon University. http://biorobotics.ri.cmu.edu/projects/modsnake/</a:t>
            </a:r>
            <a:endParaRPr b="0" sz="900" strike="noStrike">
              <a:solidFill>
                <a:srgbClr val="000000"/>
              </a:solidFill>
              <a:latin typeface="Cambria"/>
              <a:ea typeface="Cambria"/>
              <a:cs typeface="Cambria"/>
              <a:sym typeface="Cambria"/>
            </a:endParaRPr>
          </a:p>
        </p:txBody>
      </p:sp>
      <p:pic>
        <p:nvPicPr>
          <p:cNvPr id="69" name="Google Shape;69;p10"/>
          <p:cNvPicPr preferRelativeResize="0"/>
          <p:nvPr/>
        </p:nvPicPr>
        <p:blipFill rotWithShape="1">
          <a:blip r:embed="rId5">
            <a:alphaModFix/>
          </a:blip>
          <a:srcRect b="0" l="0" r="0" t="0"/>
          <a:stretch/>
        </p:blipFill>
        <p:spPr>
          <a:xfrm>
            <a:off x="9239240" y="4715275"/>
            <a:ext cx="2772631" cy="1261440"/>
          </a:xfrm>
          <a:prstGeom prst="rect">
            <a:avLst/>
          </a:prstGeom>
          <a:noFill/>
          <a:ln>
            <a:noFill/>
          </a:ln>
        </p:spPr>
      </p:pic>
      <p:sp>
        <p:nvSpPr>
          <p:cNvPr id="70" name="Google Shape;70;p1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71" name="Google Shape;71;p10"/>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Snake-Like Robots</a:t>
            </a:r>
            <a:endParaRPr/>
          </a:p>
        </p:txBody>
      </p:sp>
      <p:sp>
        <p:nvSpPr>
          <p:cNvPr id="72" name="Google Shape;72;p10"/>
          <p:cNvSpPr txBox="1"/>
          <p:nvPr>
            <p:ph idx="1" type="body"/>
          </p:nvPr>
        </p:nvSpPr>
        <p:spPr>
          <a:xfrm>
            <a:off x="349100" y="1077900"/>
            <a:ext cx="4148700" cy="4142400"/>
          </a:xfrm>
          <a:prstGeom prst="rect">
            <a:avLst/>
          </a:prstGeom>
        </p:spPr>
        <p:txBody>
          <a:bodyPr anchorCtr="0" anchor="t" bIns="0" lIns="0" spcFirstLastPara="1" rIns="0" wrap="square" tIns="0">
            <a:noAutofit/>
          </a:bodyPr>
          <a:lstStyle/>
          <a:p>
            <a:pPr indent="0" lvl="0" marL="0" rtl="0">
              <a:spcBef>
                <a:spcPts val="0"/>
              </a:spcBef>
              <a:spcAft>
                <a:spcPts val="0"/>
              </a:spcAft>
              <a:buNone/>
            </a:pPr>
            <a:r>
              <a:rPr lang="en"/>
              <a:t>Mobility:</a:t>
            </a:r>
            <a:endParaRPr/>
          </a:p>
          <a:p>
            <a:pPr indent="-330200" lvl="0" marL="457200" rtl="0">
              <a:spcBef>
                <a:spcPts val="0"/>
              </a:spcBef>
              <a:spcAft>
                <a:spcPts val="0"/>
              </a:spcAft>
              <a:buSzPts val="1600"/>
              <a:buChar char="●"/>
            </a:pPr>
            <a:r>
              <a:rPr lang="en"/>
              <a:t>Swim in water</a:t>
            </a:r>
            <a:endParaRPr/>
          </a:p>
          <a:p>
            <a:pPr indent="-330200" lvl="0" marL="457200" rtl="0">
              <a:spcBef>
                <a:spcPts val="0"/>
              </a:spcBef>
              <a:spcAft>
                <a:spcPts val="0"/>
              </a:spcAft>
              <a:buSzPts val="1600"/>
              <a:buChar char="●"/>
            </a:pPr>
            <a:r>
              <a:rPr lang="en"/>
              <a:t>Climb stairs and poles</a:t>
            </a:r>
            <a:endParaRPr/>
          </a:p>
          <a:p>
            <a:pPr indent="-330200" lvl="0" marL="457200" rtl="0">
              <a:spcBef>
                <a:spcPts val="0"/>
              </a:spcBef>
              <a:spcAft>
                <a:spcPts val="0"/>
              </a:spcAft>
              <a:buSzPts val="1600"/>
              <a:buChar char="●"/>
            </a:pPr>
            <a:r>
              <a:rPr lang="en"/>
              <a:t>Move in narrow spaces</a:t>
            </a:r>
            <a:endParaRPr/>
          </a:p>
          <a:p>
            <a:pPr indent="0" lvl="0" marL="0" rtl="0">
              <a:spcBef>
                <a:spcPts val="0"/>
              </a:spcBef>
              <a:spcAft>
                <a:spcPts val="0"/>
              </a:spcAft>
              <a:buNone/>
            </a:pPr>
            <a:r>
              <a:t/>
            </a:r>
            <a:endParaRPr/>
          </a:p>
          <a:p>
            <a:pPr indent="0" lvl="0" marL="0" rtl="0">
              <a:spcBef>
                <a:spcPts val="0"/>
              </a:spcBef>
              <a:spcAft>
                <a:spcPts val="0"/>
              </a:spcAft>
              <a:buNone/>
            </a:pPr>
            <a:r>
              <a:rPr lang="en"/>
              <a:t>Use cases:</a:t>
            </a:r>
            <a:endParaRPr/>
          </a:p>
          <a:p>
            <a:pPr indent="-330200" lvl="0" marL="457200" rtl="0">
              <a:spcBef>
                <a:spcPts val="0"/>
              </a:spcBef>
              <a:spcAft>
                <a:spcPts val="0"/>
              </a:spcAft>
              <a:buSzPts val="1600"/>
              <a:buChar char="●"/>
            </a:pPr>
            <a:r>
              <a:rPr lang="en"/>
              <a:t>Fire fighting</a:t>
            </a:r>
            <a:endParaRPr/>
          </a:p>
          <a:p>
            <a:pPr indent="-330200" lvl="0" marL="457200" rtl="0">
              <a:spcBef>
                <a:spcPts val="0"/>
              </a:spcBef>
              <a:spcAft>
                <a:spcPts val="0"/>
              </a:spcAft>
              <a:buSzPts val="1600"/>
              <a:buChar char="●"/>
            </a:pPr>
            <a:r>
              <a:rPr lang="en"/>
              <a:t>Inspection and m</a:t>
            </a:r>
            <a:r>
              <a:rPr lang="en"/>
              <a:t>aintenance</a:t>
            </a:r>
            <a:endParaRPr/>
          </a:p>
          <a:p>
            <a:pPr indent="-330200" lvl="0" marL="457200" rtl="0">
              <a:spcBef>
                <a:spcPts val="0"/>
              </a:spcBef>
              <a:spcAft>
                <a:spcPts val="0"/>
              </a:spcAft>
              <a:buSzPts val="1600"/>
              <a:buChar char="●"/>
            </a:pPr>
            <a:r>
              <a:rPr lang="en"/>
              <a:t>Search and rescue</a:t>
            </a:r>
            <a:endParaRPr/>
          </a:p>
          <a:p>
            <a:pPr indent="0" lvl="0" marL="0" rt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
        <p:nvSpPr>
          <p:cNvPr id="73" name="Google Shape;73;p10"/>
          <p:cNvSpPr/>
          <p:nvPr/>
        </p:nvSpPr>
        <p:spPr>
          <a:xfrm>
            <a:off x="6325476" y="3634762"/>
            <a:ext cx="2659200" cy="363900"/>
          </a:xfrm>
          <a:prstGeom prst="rect">
            <a:avLst/>
          </a:prstGeom>
          <a:noFill/>
          <a:ln>
            <a:noFill/>
          </a:ln>
        </p:spPr>
        <p:txBody>
          <a:bodyPr anchorCtr="0" anchor="t" bIns="71100" lIns="71100" spcFirstLastPara="1" rIns="71100" wrap="square" tIns="71100">
            <a:noAutofit/>
          </a:bodyPr>
          <a:lstStyle/>
          <a:p>
            <a:pPr indent="0" lvl="0" marL="0" marR="0" rtl="0" algn="ctr">
              <a:lnSpc>
                <a:spcPct val="100000"/>
              </a:lnSpc>
              <a:spcBef>
                <a:spcPts val="0"/>
              </a:spcBef>
              <a:spcAft>
                <a:spcPts val="0"/>
              </a:spcAft>
              <a:buNone/>
            </a:pPr>
            <a:r>
              <a:rPr lang="en">
                <a:solidFill>
                  <a:srgbClr val="434343"/>
                </a:solidFill>
              </a:rPr>
              <a:t>ACM-R5 (2005)</a:t>
            </a:r>
            <a:endParaRPr b="0" strike="noStrike">
              <a:solidFill>
                <a:srgbClr val="434343"/>
              </a:solidFill>
              <a:latin typeface="Cambria"/>
              <a:ea typeface="Cambria"/>
              <a:cs typeface="Cambria"/>
              <a:sym typeface="Cambria"/>
            </a:endParaRPr>
          </a:p>
        </p:txBody>
      </p:sp>
      <p:sp>
        <p:nvSpPr>
          <p:cNvPr id="74" name="Google Shape;74;p10"/>
          <p:cNvSpPr/>
          <p:nvPr/>
        </p:nvSpPr>
        <p:spPr>
          <a:xfrm>
            <a:off x="3817479" y="3634762"/>
            <a:ext cx="2508000" cy="363900"/>
          </a:xfrm>
          <a:prstGeom prst="rect">
            <a:avLst/>
          </a:prstGeom>
          <a:noFill/>
          <a:ln>
            <a:noFill/>
          </a:ln>
        </p:spPr>
        <p:txBody>
          <a:bodyPr anchorCtr="0" anchor="t" bIns="71100" lIns="71100" spcFirstLastPara="1" rIns="71100" wrap="square" tIns="71100">
            <a:noAutofit/>
          </a:bodyPr>
          <a:lstStyle/>
          <a:p>
            <a:pPr indent="0" lvl="0" marL="0" marR="0" rtl="0" algn="ctr">
              <a:lnSpc>
                <a:spcPct val="100000"/>
              </a:lnSpc>
              <a:spcBef>
                <a:spcPts val="0"/>
              </a:spcBef>
              <a:spcAft>
                <a:spcPts val="0"/>
              </a:spcAft>
              <a:buNone/>
            </a:pPr>
            <a:r>
              <a:rPr lang="en">
                <a:solidFill>
                  <a:srgbClr val="434343"/>
                </a:solidFill>
              </a:rPr>
              <a:t>ACM III (1972)</a:t>
            </a:r>
            <a:endParaRPr b="0" strike="noStrike">
              <a:solidFill>
                <a:srgbClr val="434343"/>
              </a:solidFill>
              <a:latin typeface="Cambria"/>
              <a:ea typeface="Cambria"/>
              <a:cs typeface="Cambria"/>
              <a:sym typeface="Cambria"/>
            </a:endParaRPr>
          </a:p>
        </p:txBody>
      </p:sp>
      <p:pic>
        <p:nvPicPr>
          <p:cNvPr id="75" name="Google Shape;75;p10"/>
          <p:cNvPicPr preferRelativeResize="0"/>
          <p:nvPr/>
        </p:nvPicPr>
        <p:blipFill>
          <a:blip r:embed="rId6">
            <a:alphaModFix/>
          </a:blip>
          <a:stretch>
            <a:fillRect/>
          </a:stretch>
        </p:blipFill>
        <p:spPr>
          <a:xfrm>
            <a:off x="9239250" y="992188"/>
            <a:ext cx="3619500" cy="2714625"/>
          </a:xfrm>
          <a:prstGeom prst="rect">
            <a:avLst/>
          </a:prstGeom>
          <a:noFill/>
          <a:ln>
            <a:noFill/>
          </a:ln>
        </p:spPr>
      </p:pic>
      <p:pic>
        <p:nvPicPr>
          <p:cNvPr id="76" name="Google Shape;76;p10"/>
          <p:cNvPicPr preferRelativeResize="0"/>
          <p:nvPr/>
        </p:nvPicPr>
        <p:blipFill>
          <a:blip r:embed="rId7">
            <a:alphaModFix/>
          </a:blip>
          <a:stretch>
            <a:fillRect/>
          </a:stretch>
        </p:blipFill>
        <p:spPr>
          <a:xfrm>
            <a:off x="9239245" y="2501699"/>
            <a:ext cx="2569037" cy="2714625"/>
          </a:xfrm>
          <a:prstGeom prst="rect">
            <a:avLst/>
          </a:prstGeom>
          <a:noFill/>
          <a:ln>
            <a:noFill/>
          </a:ln>
        </p:spPr>
      </p:pic>
      <p:sp>
        <p:nvSpPr>
          <p:cNvPr id="77" name="Google Shape;77;p10"/>
          <p:cNvSpPr/>
          <p:nvPr/>
        </p:nvSpPr>
        <p:spPr>
          <a:xfrm>
            <a:off x="8516400" y="807700"/>
            <a:ext cx="5065200" cy="363900"/>
          </a:xfrm>
          <a:prstGeom prst="rect">
            <a:avLst/>
          </a:prstGeom>
          <a:noFill/>
          <a:ln>
            <a:noFill/>
          </a:ln>
        </p:spPr>
        <p:txBody>
          <a:bodyPr anchorCtr="0" anchor="t" bIns="71100" lIns="71100" spcFirstLastPara="1" rIns="71100" wrap="square" tIns="71100">
            <a:noAutofit/>
          </a:bodyPr>
          <a:lstStyle/>
          <a:p>
            <a:pPr indent="0" lvl="0" marL="0" marR="0" rtl="0" algn="ctr">
              <a:lnSpc>
                <a:spcPct val="100000"/>
              </a:lnSpc>
              <a:spcBef>
                <a:spcPts val="0"/>
              </a:spcBef>
              <a:spcAft>
                <a:spcPts val="0"/>
              </a:spcAft>
              <a:buNone/>
            </a:pPr>
            <a:r>
              <a:rPr lang="en">
                <a:solidFill>
                  <a:srgbClr val="434343"/>
                </a:solidFill>
              </a:rPr>
              <a:t>Uncle Sam</a:t>
            </a:r>
            <a:endParaRPr b="0" strike="noStrike">
              <a:solidFill>
                <a:srgbClr val="434343"/>
              </a:solidFill>
              <a:latin typeface="Cambria"/>
              <a:ea typeface="Cambria"/>
              <a:cs typeface="Cambria"/>
              <a:sym typeface="Cambria"/>
            </a:endParaRPr>
          </a:p>
        </p:txBody>
      </p:sp>
      <p:pic>
        <p:nvPicPr>
          <p:cNvPr id="78" name="Google Shape;78;p10"/>
          <p:cNvPicPr preferRelativeResize="0"/>
          <p:nvPr/>
        </p:nvPicPr>
        <p:blipFill>
          <a:blip r:embed="rId8">
            <a:alphaModFix/>
          </a:blip>
          <a:stretch>
            <a:fillRect/>
          </a:stretch>
        </p:blipFill>
        <p:spPr>
          <a:xfrm>
            <a:off x="9533275" y="-216276"/>
            <a:ext cx="5065200" cy="1387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37"/>
          <p:cNvSpPr txBox="1"/>
          <p:nvPr>
            <p:ph idx="1" type="body"/>
          </p:nvPr>
        </p:nvSpPr>
        <p:spPr>
          <a:xfrm>
            <a:off x="349100" y="1079400"/>
            <a:ext cx="4096200" cy="4217100"/>
          </a:xfrm>
          <a:prstGeom prst="rect">
            <a:avLst/>
          </a:prstGeom>
        </p:spPr>
        <p:txBody>
          <a:bodyPr anchorCtr="0" anchor="t" bIns="0" lIns="0" spcFirstLastPara="1" rIns="0" wrap="square" tIns="0">
            <a:noAutofit/>
          </a:bodyPr>
          <a:lstStyle/>
          <a:p>
            <a:pPr indent="0" lvl="0" marL="0" rtl="0">
              <a:spcBef>
                <a:spcPts val="0"/>
              </a:spcBef>
              <a:spcAft>
                <a:spcPts val="0"/>
              </a:spcAft>
              <a:buNone/>
            </a:pPr>
            <a:r>
              <a:rPr lang="en"/>
              <a:t>Distance</a:t>
            </a:r>
            <a:endParaRPr/>
          </a:p>
        </p:txBody>
      </p:sp>
      <p:sp>
        <p:nvSpPr>
          <p:cNvPr id="713" name="Google Shape;713;p37"/>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14" name="Google Shape;714;p37"/>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2. Experiment: Autonomous Target Tracking</a:t>
            </a:r>
            <a:endParaRPr/>
          </a:p>
        </p:txBody>
      </p:sp>
      <p:sp>
        <p:nvSpPr>
          <p:cNvPr id="715" name="Google Shape;715;p37"/>
          <p:cNvSpPr txBox="1"/>
          <p:nvPr>
            <p:ph idx="2"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Result: Random-Track </a:t>
            </a:r>
            <a:r>
              <a:rPr lang="en"/>
              <a:t>(4/4)</a:t>
            </a:r>
            <a:endParaRPr/>
          </a:p>
        </p:txBody>
      </p:sp>
      <p:pic>
        <p:nvPicPr>
          <p:cNvPr id="716" name="Google Shape;716;p37"/>
          <p:cNvPicPr preferRelativeResize="0"/>
          <p:nvPr/>
        </p:nvPicPr>
        <p:blipFill rotWithShape="1">
          <a:blip r:embed="rId3">
            <a:alphaModFix/>
          </a:blip>
          <a:srcRect b="3521" l="0" r="0" t="75566"/>
          <a:stretch/>
        </p:blipFill>
        <p:spPr>
          <a:xfrm>
            <a:off x="304800" y="3296200"/>
            <a:ext cx="7545552" cy="2173450"/>
          </a:xfrm>
          <a:prstGeom prst="rect">
            <a:avLst/>
          </a:prstGeom>
          <a:noFill/>
          <a:ln>
            <a:noFill/>
          </a:ln>
        </p:spPr>
      </p:pic>
      <p:pic>
        <p:nvPicPr>
          <p:cNvPr id="717" name="Google Shape;717;p37"/>
          <p:cNvPicPr preferRelativeResize="0"/>
          <p:nvPr/>
        </p:nvPicPr>
        <p:blipFill rotWithShape="1">
          <a:blip r:embed="rId4">
            <a:alphaModFix/>
          </a:blip>
          <a:srcRect b="845" l="0" r="0" t="74513"/>
          <a:stretch/>
        </p:blipFill>
        <p:spPr>
          <a:xfrm>
            <a:off x="304800" y="870213"/>
            <a:ext cx="7545551" cy="2559350"/>
          </a:xfrm>
          <a:prstGeom prst="rect">
            <a:avLst/>
          </a:prstGeom>
          <a:noFill/>
          <a:ln>
            <a:noFill/>
          </a:ln>
        </p:spPr>
      </p:pic>
      <p:graphicFrame>
        <p:nvGraphicFramePr>
          <p:cNvPr id="718" name="Google Shape;718;p37"/>
          <p:cNvGraphicFramePr/>
          <p:nvPr/>
        </p:nvGraphicFramePr>
        <p:xfrm>
          <a:off x="7772400" y="3977640"/>
          <a:ext cx="3000000" cy="3000000"/>
        </p:xfrm>
        <a:graphic>
          <a:graphicData uri="http://schemas.openxmlformats.org/drawingml/2006/table">
            <a:tbl>
              <a:tblPr>
                <a:noFill/>
                <a:tableStyleId>{70E801CA-5230-435E-804C-2D3A97BC23B2}</a:tableStyleId>
              </a:tblPr>
              <a:tblGrid>
                <a:gridCol w="563375"/>
                <a:gridCol w="728500"/>
              </a:tblGrid>
              <a:tr h="333125">
                <a:tc>
                  <a:txBody>
                    <a:bodyPr>
                      <a:noAutofit/>
                    </a:bodyPr>
                    <a:lstStyle/>
                    <a:p>
                      <a:pPr indent="0" lvl="0" marL="0" rtl="0">
                        <a:spcBef>
                          <a:spcPts val="0"/>
                        </a:spcBef>
                        <a:spcAft>
                          <a:spcPts val="0"/>
                        </a:spcAft>
                        <a:buNone/>
                      </a:pPr>
                      <a:r>
                        <a:rPr lang="en">
                          <a:solidFill>
                            <a:srgbClr val="434343"/>
                          </a:solidFill>
                        </a:rPr>
                        <a:t>Mean:</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rtl="0">
                        <a:spcBef>
                          <a:spcPts val="0"/>
                        </a:spcBef>
                        <a:spcAft>
                          <a:spcPts val="0"/>
                        </a:spcAft>
                        <a:buNone/>
                      </a:pPr>
                      <a:r>
                        <a:rPr lang="en">
                          <a:solidFill>
                            <a:srgbClr val="434343"/>
                          </a:solidFill>
                        </a:rPr>
                        <a:t>3.88 m</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333125">
                <a:tc>
                  <a:txBody>
                    <a:bodyPr>
                      <a:noAutofit/>
                    </a:bodyPr>
                    <a:lstStyle/>
                    <a:p>
                      <a:pPr indent="0" lvl="0" marL="0" rtl="0">
                        <a:spcBef>
                          <a:spcPts val="0"/>
                        </a:spcBef>
                        <a:spcAft>
                          <a:spcPts val="0"/>
                        </a:spcAft>
                        <a:buNone/>
                      </a:pPr>
                      <a:r>
                        <a:rPr lang="en">
                          <a:solidFill>
                            <a:srgbClr val="434343"/>
                          </a:solidFill>
                        </a:rPr>
                        <a:t>Std:</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c>
                  <a:txBody>
                    <a:bodyPr>
                      <a:noAutofit/>
                    </a:bodyPr>
                    <a:lstStyle/>
                    <a:p>
                      <a:pPr indent="0" lvl="0" marL="0" rtl="0">
                        <a:spcBef>
                          <a:spcPts val="0"/>
                        </a:spcBef>
                        <a:spcAft>
                          <a:spcPts val="0"/>
                        </a:spcAft>
                        <a:buNone/>
                      </a:pPr>
                      <a:r>
                        <a:rPr lang="en">
                          <a:solidFill>
                            <a:srgbClr val="434343"/>
                          </a:solidFill>
                        </a:rPr>
                        <a:t>0.22 m</a:t>
                      </a:r>
                      <a:endParaRPr>
                        <a:solidFill>
                          <a:srgbClr val="434343"/>
                        </a:solidFill>
                      </a:endParaRPr>
                    </a:p>
                  </a:txBody>
                  <a:tcPr marT="45700" marB="4570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bl>
          </a:graphicData>
        </a:graphic>
      </p:graphicFrame>
      <p:pic>
        <p:nvPicPr>
          <p:cNvPr id="719" name="Google Shape;719;p37"/>
          <p:cNvPicPr preferRelativeResize="0"/>
          <p:nvPr/>
        </p:nvPicPr>
        <p:blipFill rotWithShape="1">
          <a:blip r:embed="rId4">
            <a:alphaModFix/>
          </a:blip>
          <a:srcRect b="753" l="0" r="0" t="94567"/>
          <a:stretch/>
        </p:blipFill>
        <p:spPr>
          <a:xfrm>
            <a:off x="305675" y="2960524"/>
            <a:ext cx="7543801" cy="488864"/>
          </a:xfrm>
          <a:prstGeom prst="rect">
            <a:avLst/>
          </a:prstGeom>
          <a:noFill/>
          <a:ln>
            <a:noFill/>
          </a:ln>
        </p:spPr>
      </p:pic>
      <p:pic>
        <p:nvPicPr>
          <p:cNvPr id="720" name="Google Shape;720;p37"/>
          <p:cNvPicPr preferRelativeResize="0"/>
          <p:nvPr/>
        </p:nvPicPr>
        <p:blipFill rotWithShape="1">
          <a:blip r:embed="rId3">
            <a:alphaModFix/>
          </a:blip>
          <a:srcRect b="689" l="0" r="0" t="94997"/>
          <a:stretch/>
        </p:blipFill>
        <p:spPr>
          <a:xfrm>
            <a:off x="305675" y="5270900"/>
            <a:ext cx="7543799" cy="4507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pic>
        <p:nvPicPr>
          <p:cNvPr id="725" name="Google Shape;725;p38"/>
          <p:cNvPicPr preferRelativeResize="0"/>
          <p:nvPr/>
        </p:nvPicPr>
        <p:blipFill>
          <a:blip r:embed="rId3">
            <a:alphaModFix/>
          </a:blip>
          <a:stretch>
            <a:fillRect/>
          </a:stretch>
        </p:blipFill>
        <p:spPr>
          <a:xfrm>
            <a:off x="349100" y="1120534"/>
            <a:ext cx="3923250" cy="1072613"/>
          </a:xfrm>
          <a:prstGeom prst="rect">
            <a:avLst/>
          </a:prstGeom>
          <a:noFill/>
          <a:ln>
            <a:noFill/>
          </a:ln>
        </p:spPr>
      </p:pic>
      <p:sp>
        <p:nvSpPr>
          <p:cNvPr id="726" name="Google Shape;726;p38"/>
          <p:cNvSpPr txBox="1"/>
          <p:nvPr>
            <p:ph idx="1" type="body"/>
          </p:nvPr>
        </p:nvSpPr>
        <p:spPr>
          <a:xfrm>
            <a:off x="349100" y="3328200"/>
            <a:ext cx="4096200" cy="1968300"/>
          </a:xfrm>
          <a:prstGeom prst="rect">
            <a:avLst/>
          </a:prstGeom>
        </p:spPr>
        <p:txBody>
          <a:bodyPr anchorCtr="0" anchor="t" bIns="0" lIns="0" spcFirstLastPara="1" rIns="0" wrap="square" tIns="0">
            <a:noAutofit/>
          </a:bodyPr>
          <a:lstStyle/>
          <a:p>
            <a:pPr indent="-330200" lvl="0" marL="457200" rtl="0">
              <a:spcBef>
                <a:spcPts val="0"/>
              </a:spcBef>
              <a:spcAft>
                <a:spcPts val="0"/>
              </a:spcAft>
              <a:buSzPts val="1600"/>
              <a:buChar char="●"/>
            </a:pPr>
            <a:r>
              <a:rPr lang="en"/>
              <a:t>Stops to keep distance</a:t>
            </a:r>
            <a:endParaRPr/>
          </a:p>
          <a:p>
            <a:pPr indent="-330200" lvl="0" marL="457200" rtl="0">
              <a:spcBef>
                <a:spcPts val="0"/>
              </a:spcBef>
              <a:spcAft>
                <a:spcPts val="0"/>
              </a:spcAft>
              <a:buSzPts val="1600"/>
              <a:buChar char="●"/>
            </a:pPr>
            <a:r>
              <a:rPr lang="en"/>
              <a:t>Uses different </a:t>
            </a:r>
            <a:endParaRPr/>
          </a:p>
          <a:p>
            <a:pPr indent="-330200" lvl="0" marL="457200" rtl="0">
              <a:spcBef>
                <a:spcPts val="0"/>
              </a:spcBef>
              <a:spcAft>
                <a:spcPts val="0"/>
              </a:spcAft>
              <a:buSzPts val="1600"/>
              <a:buChar char="●"/>
            </a:pPr>
            <a:r>
              <a:rPr lang="en"/>
              <a:t>Path following b</a:t>
            </a:r>
            <a:r>
              <a:rPr lang="en"/>
              <a:t>ehavior</a:t>
            </a:r>
            <a:endParaRPr/>
          </a:p>
          <a:p>
            <a:pPr indent="-330200" lvl="0" marL="457200" rtl="0">
              <a:spcBef>
                <a:spcPts val="0"/>
              </a:spcBef>
              <a:spcAft>
                <a:spcPts val="0"/>
              </a:spcAft>
              <a:buSzPts val="1600"/>
              <a:buChar char="●"/>
            </a:pPr>
            <a:r>
              <a:rPr lang="en"/>
              <a:t>Does not face the target directly</a:t>
            </a:r>
            <a:endParaRPr/>
          </a:p>
        </p:txBody>
      </p:sp>
      <p:pic>
        <p:nvPicPr>
          <p:cNvPr id="727" name="Google Shape;727;p38"/>
          <p:cNvPicPr preferRelativeResize="0"/>
          <p:nvPr/>
        </p:nvPicPr>
        <p:blipFill rotWithShape="1">
          <a:blip r:embed="rId4">
            <a:alphaModFix/>
          </a:blip>
          <a:srcRect b="0" l="0" r="0" t="0"/>
          <a:stretch/>
        </p:blipFill>
        <p:spPr>
          <a:xfrm>
            <a:off x="9553953" y="3153204"/>
            <a:ext cx="3023496" cy="2249596"/>
          </a:xfrm>
          <a:prstGeom prst="rect">
            <a:avLst/>
          </a:prstGeom>
          <a:noFill/>
          <a:ln>
            <a:noFill/>
          </a:ln>
        </p:spPr>
      </p:pic>
      <p:sp>
        <p:nvSpPr>
          <p:cNvPr id="728" name="Google Shape;728;p38"/>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29" name="Google Shape;729;p38"/>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2. Experiment: Autonomous Target Tracking</a:t>
            </a:r>
            <a:endParaRPr/>
          </a:p>
        </p:txBody>
      </p:sp>
      <p:sp>
        <p:nvSpPr>
          <p:cNvPr id="730" name="Google Shape;730;p38"/>
          <p:cNvSpPr txBox="1"/>
          <p:nvPr>
            <p:ph idx="2"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Result</a:t>
            </a:r>
            <a:endParaRPr/>
          </a:p>
        </p:txBody>
      </p:sp>
      <p:pic>
        <p:nvPicPr>
          <p:cNvPr id="731" name="Google Shape;731;p38" title="tt01.ogv">
            <a:hlinkClick r:id="rId5"/>
          </p:cNvPr>
          <p:cNvPicPr preferRelativeResize="0"/>
          <p:nvPr/>
        </p:nvPicPr>
        <p:blipFill>
          <a:blip r:embed="rId6">
            <a:alphaModFix/>
          </a:blip>
          <a:stretch>
            <a:fillRect/>
          </a:stretch>
        </p:blipFill>
        <p:spPr>
          <a:xfrm>
            <a:off x="4521500" y="1097775"/>
            <a:ext cx="4546300" cy="3409725"/>
          </a:xfrm>
          <a:prstGeom prst="rect">
            <a:avLst/>
          </a:prstGeom>
          <a:noFill/>
          <a:ln>
            <a:noFill/>
          </a:ln>
        </p:spPr>
      </p:pic>
      <p:pic>
        <p:nvPicPr>
          <p:cNvPr id="732" name="Google Shape;732;p38"/>
          <p:cNvPicPr preferRelativeResize="0"/>
          <p:nvPr/>
        </p:nvPicPr>
        <p:blipFill rotWithShape="1">
          <a:blip r:embed="rId7">
            <a:alphaModFix/>
          </a:blip>
          <a:srcRect b="0" l="12073" r="2119" t="0"/>
          <a:stretch/>
        </p:blipFill>
        <p:spPr>
          <a:xfrm>
            <a:off x="367700" y="2266309"/>
            <a:ext cx="3923250" cy="914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39"/>
          <p:cNvSpPr txBox="1"/>
          <p:nvPr>
            <p:ph idx="1" type="body"/>
          </p:nvPr>
        </p:nvSpPr>
        <p:spPr>
          <a:xfrm>
            <a:off x="349100" y="1077900"/>
            <a:ext cx="4148700" cy="4142400"/>
          </a:xfrm>
          <a:prstGeom prst="rect">
            <a:avLst/>
          </a:prstGeom>
        </p:spPr>
        <p:txBody>
          <a:bodyPr anchorCtr="0" anchor="t" bIns="0" lIns="0" spcFirstLastPara="1" rIns="0" wrap="square" tIns="0">
            <a:noAutofit/>
          </a:bodyPr>
          <a:lstStyle/>
          <a:p>
            <a:pPr indent="0" lvl="0" marL="0">
              <a:spcBef>
                <a:spcPts val="0"/>
              </a:spcBef>
              <a:spcAft>
                <a:spcPts val="0"/>
              </a:spcAft>
              <a:buNone/>
            </a:pPr>
            <a:r>
              <a:t/>
            </a:r>
            <a:endParaRPr/>
          </a:p>
        </p:txBody>
      </p:sp>
      <p:sp>
        <p:nvSpPr>
          <p:cNvPr id="738" name="Google Shape;738;p39"/>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739" name="Google Shape;739;p39"/>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Learning process</a:t>
            </a:r>
            <a:endParaRPr/>
          </a:p>
        </p:txBody>
      </p:sp>
      <p:pic>
        <p:nvPicPr>
          <p:cNvPr id="740" name="Google Shape;740;p39" title="planarsnakecarcam_ts0010k.ogv">
            <a:hlinkClick r:id="rId3"/>
          </p:cNvPr>
          <p:cNvPicPr preferRelativeResize="0"/>
          <p:nvPr/>
        </p:nvPicPr>
        <p:blipFill>
          <a:blip r:embed="rId4">
            <a:alphaModFix/>
          </a:blip>
          <a:stretch>
            <a:fillRect/>
          </a:stretch>
        </p:blipFill>
        <p:spPr>
          <a:xfrm>
            <a:off x="4288672" y="1077900"/>
            <a:ext cx="4598675" cy="3449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pic>
        <p:nvPicPr>
          <p:cNvPr id="745" name="Google Shape;745;p40"/>
          <p:cNvPicPr preferRelativeResize="0"/>
          <p:nvPr/>
        </p:nvPicPr>
        <p:blipFill rotWithShape="1">
          <a:blip r:embed="rId3">
            <a:alphaModFix/>
          </a:blip>
          <a:srcRect b="0" l="0" r="0" t="0"/>
          <a:stretch/>
        </p:blipFill>
        <p:spPr>
          <a:xfrm>
            <a:off x="433890" y="5799000"/>
            <a:ext cx="3327480" cy="656910"/>
          </a:xfrm>
          <a:prstGeom prst="rect">
            <a:avLst/>
          </a:prstGeom>
          <a:noFill/>
          <a:ln>
            <a:noFill/>
          </a:ln>
        </p:spPr>
      </p:pic>
      <p:pic>
        <p:nvPicPr>
          <p:cNvPr id="746" name="Google Shape;746;p40"/>
          <p:cNvPicPr preferRelativeResize="0"/>
          <p:nvPr/>
        </p:nvPicPr>
        <p:blipFill rotWithShape="1">
          <a:blip r:embed="rId4">
            <a:alphaModFix/>
          </a:blip>
          <a:srcRect b="0" l="0" r="0" t="0"/>
          <a:stretch/>
        </p:blipFill>
        <p:spPr>
          <a:xfrm>
            <a:off x="349100" y="927200"/>
            <a:ext cx="6582901" cy="4283825"/>
          </a:xfrm>
          <a:prstGeom prst="rect">
            <a:avLst/>
          </a:prstGeom>
          <a:noFill/>
          <a:ln>
            <a:noFill/>
          </a:ln>
        </p:spPr>
      </p:pic>
      <p:pic>
        <p:nvPicPr>
          <p:cNvPr id="747" name="Google Shape;747;p40"/>
          <p:cNvPicPr preferRelativeResize="0"/>
          <p:nvPr/>
        </p:nvPicPr>
        <p:blipFill rotWithShape="1">
          <a:blip r:embed="rId5">
            <a:alphaModFix/>
          </a:blip>
          <a:srcRect b="0" l="0" r="0" t="0"/>
          <a:stretch/>
        </p:blipFill>
        <p:spPr>
          <a:xfrm>
            <a:off x="433902" y="5019508"/>
            <a:ext cx="2295810" cy="656910"/>
          </a:xfrm>
          <a:prstGeom prst="rect">
            <a:avLst/>
          </a:prstGeom>
          <a:noFill/>
          <a:ln>
            <a:noFill/>
          </a:ln>
        </p:spPr>
      </p:pic>
      <p:sp>
        <p:nvSpPr>
          <p:cNvPr id="748" name="Google Shape;748;p40"/>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49" name="Google Shape;749;p40"/>
          <p:cNvSpPr txBox="1"/>
          <p:nvPr>
            <p:ph idx="4294967295"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1. Experiment: Autonomous Locomotion Control</a:t>
            </a:r>
            <a:endParaRPr/>
          </a:p>
        </p:txBody>
      </p:sp>
      <p:sp>
        <p:nvSpPr>
          <p:cNvPr id="750" name="Google Shape;750;p40"/>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Reward Function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pic>
        <p:nvPicPr>
          <p:cNvPr id="755" name="Google Shape;755;p41"/>
          <p:cNvPicPr preferRelativeResize="0"/>
          <p:nvPr/>
        </p:nvPicPr>
        <p:blipFill rotWithShape="1">
          <a:blip r:embed="rId3">
            <a:alphaModFix/>
          </a:blip>
          <a:srcRect b="0" l="0" r="0" t="0"/>
          <a:stretch/>
        </p:blipFill>
        <p:spPr>
          <a:xfrm>
            <a:off x="501497" y="5278925"/>
            <a:ext cx="2295810" cy="410130"/>
          </a:xfrm>
          <a:prstGeom prst="rect">
            <a:avLst/>
          </a:prstGeom>
          <a:noFill/>
          <a:ln>
            <a:noFill/>
          </a:ln>
        </p:spPr>
      </p:pic>
      <p:pic>
        <p:nvPicPr>
          <p:cNvPr id="756" name="Google Shape;756;p41"/>
          <p:cNvPicPr preferRelativeResize="0"/>
          <p:nvPr/>
        </p:nvPicPr>
        <p:blipFill rotWithShape="1">
          <a:blip r:embed="rId4">
            <a:alphaModFix/>
          </a:blip>
          <a:srcRect b="0" l="0" r="0" t="0"/>
          <a:stretch/>
        </p:blipFill>
        <p:spPr>
          <a:xfrm>
            <a:off x="433890" y="5799000"/>
            <a:ext cx="3327480" cy="656910"/>
          </a:xfrm>
          <a:prstGeom prst="rect">
            <a:avLst/>
          </a:prstGeom>
          <a:noFill/>
          <a:ln>
            <a:noFill/>
          </a:ln>
        </p:spPr>
      </p:pic>
      <p:pic>
        <p:nvPicPr>
          <p:cNvPr id="757" name="Google Shape;757;p41"/>
          <p:cNvPicPr preferRelativeResize="0"/>
          <p:nvPr/>
        </p:nvPicPr>
        <p:blipFill rotWithShape="1">
          <a:blip r:embed="rId5">
            <a:alphaModFix/>
          </a:blip>
          <a:srcRect b="0" l="0" r="0" t="0"/>
          <a:stretch/>
        </p:blipFill>
        <p:spPr>
          <a:xfrm>
            <a:off x="349100" y="924193"/>
            <a:ext cx="6592395" cy="4290037"/>
          </a:xfrm>
          <a:prstGeom prst="rect">
            <a:avLst/>
          </a:prstGeom>
          <a:noFill/>
          <a:ln>
            <a:noFill/>
          </a:ln>
        </p:spPr>
      </p:pic>
      <p:sp>
        <p:nvSpPr>
          <p:cNvPr id="758" name="Google Shape;758;p4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59" name="Google Shape;759;p41"/>
          <p:cNvSpPr txBox="1"/>
          <p:nvPr>
            <p:ph idx="4294967295"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1. Experiment: Autonomous Locomotion Control</a:t>
            </a:r>
            <a:endParaRPr/>
          </a:p>
        </p:txBody>
      </p:sp>
      <p:sp>
        <p:nvSpPr>
          <p:cNvPr id="760" name="Google Shape;760;p41"/>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Reward Function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42"/>
          <p:cNvSpPr txBox="1"/>
          <p:nvPr>
            <p:ph idx="1" type="body"/>
          </p:nvPr>
        </p:nvSpPr>
        <p:spPr>
          <a:xfrm>
            <a:off x="349100" y="1077900"/>
            <a:ext cx="4148700" cy="4142400"/>
          </a:xfrm>
          <a:prstGeom prst="rect">
            <a:avLst/>
          </a:prstGeom>
        </p:spPr>
        <p:txBody>
          <a:bodyPr anchorCtr="0" anchor="t" bIns="0" lIns="0" spcFirstLastPara="1" rIns="0" wrap="square" tIns="0">
            <a:noAutofit/>
          </a:bodyPr>
          <a:lstStyle/>
          <a:p>
            <a:pPr indent="0" lvl="0" marL="0">
              <a:spcBef>
                <a:spcPts val="0"/>
              </a:spcBef>
              <a:spcAft>
                <a:spcPts val="0"/>
              </a:spcAft>
              <a:buNone/>
            </a:pPr>
            <a:r>
              <a:t/>
            </a:r>
            <a:endParaRPr/>
          </a:p>
        </p:txBody>
      </p:sp>
      <p:sp>
        <p:nvSpPr>
          <p:cNvPr id="766" name="Google Shape;766;p4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767" name="Google Shape;767;p42"/>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Training 1</a:t>
            </a:r>
            <a:endParaRPr/>
          </a:p>
        </p:txBody>
      </p:sp>
      <p:pic>
        <p:nvPicPr>
          <p:cNvPr id="768" name="Google Shape;768;p42"/>
          <p:cNvPicPr preferRelativeResize="0"/>
          <p:nvPr/>
        </p:nvPicPr>
        <p:blipFill rotWithShape="1">
          <a:blip r:embed="rId3">
            <a:alphaModFix/>
          </a:blip>
          <a:srcRect b="0" l="0" r="0" t="3744"/>
          <a:stretch/>
        </p:blipFill>
        <p:spPr>
          <a:xfrm>
            <a:off x="437425" y="948275"/>
            <a:ext cx="7647874" cy="47667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43"/>
          <p:cNvSpPr txBox="1"/>
          <p:nvPr>
            <p:ph idx="1" type="body"/>
          </p:nvPr>
        </p:nvSpPr>
        <p:spPr>
          <a:xfrm>
            <a:off x="349100" y="1077900"/>
            <a:ext cx="4148700" cy="4142400"/>
          </a:xfrm>
          <a:prstGeom prst="rect">
            <a:avLst/>
          </a:prstGeom>
        </p:spPr>
        <p:txBody>
          <a:bodyPr anchorCtr="0" anchor="t" bIns="0" lIns="0" spcFirstLastPara="1" rIns="0" wrap="square" tIns="0">
            <a:noAutofit/>
          </a:bodyPr>
          <a:lstStyle/>
          <a:p>
            <a:pPr indent="0" lvl="0" marL="0" rtl="0">
              <a:spcBef>
                <a:spcPts val="0"/>
              </a:spcBef>
              <a:spcAft>
                <a:spcPts val="0"/>
              </a:spcAft>
              <a:buNone/>
            </a:pPr>
            <a:r>
              <a:t/>
            </a:r>
            <a:endParaRPr/>
          </a:p>
        </p:txBody>
      </p:sp>
      <p:sp>
        <p:nvSpPr>
          <p:cNvPr id="774" name="Google Shape;774;p4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75" name="Google Shape;775;p43"/>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Training 2</a:t>
            </a:r>
            <a:endParaRPr/>
          </a:p>
        </p:txBody>
      </p:sp>
      <p:pic>
        <p:nvPicPr>
          <p:cNvPr id="776" name="Google Shape;776;p43"/>
          <p:cNvPicPr preferRelativeResize="0"/>
          <p:nvPr/>
        </p:nvPicPr>
        <p:blipFill>
          <a:blip r:embed="rId3">
            <a:alphaModFix/>
          </a:blip>
          <a:stretch>
            <a:fillRect/>
          </a:stretch>
        </p:blipFill>
        <p:spPr>
          <a:xfrm>
            <a:off x="893967" y="1011900"/>
            <a:ext cx="7246670" cy="4703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1"/>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84" name="Google Shape;84;p11"/>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Snake-Like Robots</a:t>
            </a:r>
            <a:endParaRPr/>
          </a:p>
        </p:txBody>
      </p:sp>
      <p:sp>
        <p:nvSpPr>
          <p:cNvPr id="85" name="Google Shape;85;p11"/>
          <p:cNvSpPr txBox="1"/>
          <p:nvPr>
            <p:ph idx="1" type="body"/>
          </p:nvPr>
        </p:nvSpPr>
        <p:spPr>
          <a:xfrm>
            <a:off x="349100" y="1077900"/>
            <a:ext cx="4962600" cy="4142400"/>
          </a:xfrm>
          <a:prstGeom prst="rect">
            <a:avLst/>
          </a:prstGeom>
        </p:spPr>
        <p:txBody>
          <a:bodyPr anchorCtr="0" anchor="t" bIns="0" lIns="0" spcFirstLastPara="1" rIns="0" wrap="square" tIns="0">
            <a:noAutofit/>
          </a:bodyPr>
          <a:lstStyle/>
          <a:p>
            <a:pPr indent="0" lvl="0" marL="0" rtl="0">
              <a:lnSpc>
                <a:spcPct val="115000"/>
              </a:lnSpc>
              <a:spcBef>
                <a:spcPts val="0"/>
              </a:spcBef>
              <a:spcAft>
                <a:spcPts val="0"/>
              </a:spcAft>
              <a:buClr>
                <a:schemeClr val="dk1"/>
              </a:buClr>
              <a:buSzPts val="1100"/>
              <a:buFont typeface="Arial"/>
              <a:buNone/>
            </a:pPr>
            <a:r>
              <a:rPr lang="en"/>
              <a:t>The modeling and</a:t>
            </a:r>
            <a:r>
              <a:rPr lang="en"/>
              <a:t> control problems:</a:t>
            </a:r>
            <a:endParaRPr/>
          </a:p>
          <a:p>
            <a:pPr indent="-330200" lvl="0" marL="457200" rtl="0">
              <a:lnSpc>
                <a:spcPct val="115000"/>
              </a:lnSpc>
              <a:spcBef>
                <a:spcPts val="0"/>
              </a:spcBef>
              <a:spcAft>
                <a:spcPts val="0"/>
              </a:spcAft>
              <a:buSzPts val="1600"/>
              <a:buChar char="●"/>
            </a:pPr>
            <a:r>
              <a:rPr lang="en"/>
              <a:t>Highly redundant degrees of freedom</a:t>
            </a:r>
            <a:endParaRPr/>
          </a:p>
          <a:p>
            <a:pPr indent="-330200" lvl="0" marL="457200" rtl="0">
              <a:lnSpc>
                <a:spcPct val="115000"/>
              </a:lnSpc>
              <a:spcBef>
                <a:spcPts val="0"/>
              </a:spcBef>
              <a:spcAft>
                <a:spcPts val="0"/>
              </a:spcAft>
              <a:buSzPts val="1600"/>
              <a:buChar char="●"/>
            </a:pPr>
            <a:r>
              <a:rPr lang="en"/>
              <a:t>Complex interaction with the environment</a:t>
            </a:r>
            <a:endParaRPr/>
          </a:p>
          <a:p>
            <a:pPr indent="-330200" lvl="0" marL="457200" rtl="0">
              <a:lnSpc>
                <a:spcPct val="115000"/>
              </a:lnSpc>
              <a:spcBef>
                <a:spcPts val="0"/>
              </a:spcBef>
              <a:spcAft>
                <a:spcPts val="0"/>
              </a:spcAft>
              <a:buSzPts val="1600"/>
              <a:buChar char="●"/>
            </a:pPr>
            <a:r>
              <a:rPr lang="en"/>
              <a:t>Difficult to control in real-world situations</a:t>
            </a:r>
            <a:endParaRPr/>
          </a:p>
          <a:p>
            <a:pPr indent="0" lvl="0" marL="0" rtl="0">
              <a:lnSpc>
                <a:spcPct val="115000"/>
              </a:lnSpc>
              <a:spcBef>
                <a:spcPts val="0"/>
              </a:spcBef>
              <a:spcAft>
                <a:spcPts val="0"/>
              </a:spcAft>
              <a:buClr>
                <a:schemeClr val="dk1"/>
              </a:buClr>
              <a:buSzPts val="1100"/>
              <a:buFont typeface="Arial"/>
              <a:buNone/>
            </a:pPr>
            <a:r>
              <a:t/>
            </a:r>
            <a:endParaRPr/>
          </a:p>
          <a:p>
            <a:pPr indent="0" lvl="0" marL="0" rtl="0">
              <a:lnSpc>
                <a:spcPct val="115000"/>
              </a:lnSpc>
              <a:spcBef>
                <a:spcPts val="0"/>
              </a:spcBef>
              <a:spcAft>
                <a:spcPts val="0"/>
              </a:spcAft>
              <a:buClr>
                <a:schemeClr val="dk1"/>
              </a:buClr>
              <a:buSzPts val="1100"/>
              <a:buFont typeface="Arial"/>
              <a:buNone/>
            </a:pPr>
            <a:r>
              <a:rPr lang="en"/>
              <a:t>Question:</a:t>
            </a:r>
            <a:endParaRPr/>
          </a:p>
          <a:p>
            <a:pPr indent="0" lvl="0" marL="0" rtl="0">
              <a:lnSpc>
                <a:spcPct val="115000"/>
              </a:lnSpc>
              <a:spcBef>
                <a:spcPts val="0"/>
              </a:spcBef>
              <a:spcAft>
                <a:spcPts val="0"/>
              </a:spcAft>
              <a:buClr>
                <a:schemeClr val="dk1"/>
              </a:buClr>
              <a:buSzPts val="1100"/>
              <a:buFont typeface="Arial"/>
              <a:buNone/>
            </a:pPr>
            <a:r>
              <a:rPr b="1" lang="en"/>
              <a:t>How to solve this complex control problem?</a:t>
            </a:r>
            <a:endParaRPr b="1"/>
          </a:p>
          <a:p>
            <a:pPr indent="0" lvl="0" marL="0" rtl="0">
              <a:lnSpc>
                <a:spcPct val="115000"/>
              </a:lnSpc>
              <a:spcBef>
                <a:spcPts val="0"/>
              </a:spcBef>
              <a:spcAft>
                <a:spcPts val="0"/>
              </a:spcAft>
              <a:buClr>
                <a:schemeClr val="dk1"/>
              </a:buClr>
              <a:buSzPts val="1100"/>
              <a:buFont typeface="Arial"/>
              <a:buNone/>
            </a:pPr>
            <a:r>
              <a:t/>
            </a:r>
            <a:endParaRPr/>
          </a:p>
          <a:p>
            <a:pPr indent="0" lvl="0" marL="0" rtl="0">
              <a:lnSpc>
                <a:spcPct val="115000"/>
              </a:lnSpc>
              <a:spcBef>
                <a:spcPts val="0"/>
              </a:spcBef>
              <a:spcAft>
                <a:spcPts val="0"/>
              </a:spcAft>
              <a:buClr>
                <a:schemeClr val="dk1"/>
              </a:buClr>
              <a:buSzPts val="1100"/>
              <a:buFont typeface="Arial"/>
              <a:buNone/>
            </a:pPr>
            <a:r>
              <a:rPr lang="en"/>
              <a:t>Approach:</a:t>
            </a:r>
            <a:endParaRPr/>
          </a:p>
          <a:p>
            <a:pPr indent="0" lvl="0" marL="0" rtl="0">
              <a:lnSpc>
                <a:spcPct val="115000"/>
              </a:lnSpc>
              <a:spcBef>
                <a:spcPts val="0"/>
              </a:spcBef>
              <a:spcAft>
                <a:spcPts val="0"/>
              </a:spcAft>
              <a:buClr>
                <a:schemeClr val="dk1"/>
              </a:buClr>
              <a:buSzPts val="1100"/>
              <a:buFont typeface="Arial"/>
              <a:buNone/>
            </a:pPr>
            <a:r>
              <a:rPr lang="en"/>
              <a:t>Reinforcement Learning</a:t>
            </a:r>
            <a:endParaRPr/>
          </a:p>
          <a:p>
            <a:pPr indent="0" lvl="0" marL="0" rtl="0">
              <a:lnSpc>
                <a:spcPct val="115000"/>
              </a:lnSpc>
              <a:spcBef>
                <a:spcPts val="0"/>
              </a:spcBef>
              <a:spcAft>
                <a:spcPts val="0"/>
              </a:spcAft>
              <a:buClr>
                <a:schemeClr val="dk1"/>
              </a:buClr>
              <a:buSzPts val="1100"/>
              <a:buFont typeface="Arial"/>
              <a:buNone/>
            </a:pPr>
            <a:r>
              <a:t/>
            </a:r>
            <a:endParaRPr/>
          </a:p>
          <a:p>
            <a:pPr indent="0" lvl="0" marL="0" rtl="0">
              <a:lnSpc>
                <a:spcPct val="115000"/>
              </a:lnSpc>
              <a:spcBef>
                <a:spcPts val="0"/>
              </a:spcBef>
              <a:spcAft>
                <a:spcPts val="0"/>
              </a:spcAft>
              <a:buClr>
                <a:schemeClr val="dk1"/>
              </a:buClr>
              <a:buSzPts val="1100"/>
              <a:buFont typeface="Arial"/>
              <a:buNone/>
            </a:pPr>
            <a:r>
              <a:rPr lang="en"/>
              <a:t>Experiments:</a:t>
            </a:r>
            <a:endParaRPr/>
          </a:p>
          <a:p>
            <a:pPr indent="-330200" lvl="0" marL="457200" rtl="0">
              <a:lnSpc>
                <a:spcPct val="115000"/>
              </a:lnSpc>
              <a:spcBef>
                <a:spcPts val="0"/>
              </a:spcBef>
              <a:spcAft>
                <a:spcPts val="0"/>
              </a:spcAft>
              <a:buSzPts val="1600"/>
              <a:buChar char="●"/>
            </a:pPr>
            <a:r>
              <a:rPr lang="en"/>
              <a:t>Autonomous Locomotion Control</a:t>
            </a:r>
            <a:endParaRPr/>
          </a:p>
          <a:p>
            <a:pPr indent="-330200" lvl="0" marL="457200" rtl="0">
              <a:lnSpc>
                <a:spcPct val="115000"/>
              </a:lnSpc>
              <a:spcBef>
                <a:spcPts val="0"/>
              </a:spcBef>
              <a:spcAft>
                <a:spcPts val="0"/>
              </a:spcAft>
              <a:buSzPts val="1600"/>
              <a:buChar char="●"/>
            </a:pPr>
            <a:r>
              <a:rPr lang="en"/>
              <a:t>Autonomous Target Tracking</a:t>
            </a:r>
            <a:endParaRPr/>
          </a:p>
        </p:txBody>
      </p:sp>
      <p:pic>
        <p:nvPicPr>
          <p:cNvPr id="86" name="Google Shape;86;p11"/>
          <p:cNvPicPr preferRelativeResize="0"/>
          <p:nvPr/>
        </p:nvPicPr>
        <p:blipFill rotWithShape="1">
          <a:blip r:embed="rId3">
            <a:alphaModFix/>
          </a:blip>
          <a:srcRect b="0" l="50144" r="0" t="0"/>
          <a:stretch/>
        </p:blipFill>
        <p:spPr>
          <a:xfrm>
            <a:off x="5235500" y="1077901"/>
            <a:ext cx="3637650" cy="2818545"/>
          </a:xfrm>
          <a:prstGeom prst="rect">
            <a:avLst/>
          </a:prstGeom>
          <a:noFill/>
          <a:ln>
            <a:noFill/>
          </a:ln>
        </p:spPr>
      </p:pic>
      <p:sp>
        <p:nvSpPr>
          <p:cNvPr id="87" name="Google Shape;87;p11"/>
          <p:cNvSpPr/>
          <p:nvPr/>
        </p:nvSpPr>
        <p:spPr>
          <a:xfrm>
            <a:off x="5208375" y="3926225"/>
            <a:ext cx="3817200" cy="363900"/>
          </a:xfrm>
          <a:prstGeom prst="rect">
            <a:avLst/>
          </a:prstGeom>
          <a:noFill/>
          <a:ln>
            <a:noFill/>
          </a:ln>
        </p:spPr>
        <p:txBody>
          <a:bodyPr anchorCtr="0" anchor="t" bIns="71100" lIns="71100" spcFirstLastPara="1" rIns="71100" wrap="square" tIns="71100">
            <a:noAutofit/>
          </a:bodyPr>
          <a:lstStyle/>
          <a:p>
            <a:pPr indent="0" lvl="0" marL="0" marR="0" rtl="0" algn="ctr">
              <a:lnSpc>
                <a:spcPct val="100000"/>
              </a:lnSpc>
              <a:spcBef>
                <a:spcPts val="0"/>
              </a:spcBef>
              <a:spcAft>
                <a:spcPts val="0"/>
              </a:spcAft>
              <a:buNone/>
            </a:pPr>
            <a:r>
              <a:rPr b="0" lang="en" strike="noStrike">
                <a:solidFill>
                  <a:srgbClr val="434343"/>
                </a:solidFill>
                <a:latin typeface="Arial"/>
                <a:ea typeface="Arial"/>
                <a:cs typeface="Arial"/>
                <a:sym typeface="Arial"/>
              </a:rPr>
              <a:t>Search and </a:t>
            </a:r>
            <a:r>
              <a:rPr lang="en">
                <a:solidFill>
                  <a:srgbClr val="434343"/>
                </a:solidFill>
              </a:rPr>
              <a:t>r</a:t>
            </a:r>
            <a:r>
              <a:rPr b="0" lang="en" strike="noStrike">
                <a:solidFill>
                  <a:srgbClr val="434343"/>
                </a:solidFill>
                <a:latin typeface="Arial"/>
                <a:ea typeface="Arial"/>
                <a:cs typeface="Arial"/>
                <a:sym typeface="Arial"/>
              </a:rPr>
              <a:t>escue </a:t>
            </a:r>
            <a:r>
              <a:rPr lang="en">
                <a:solidFill>
                  <a:srgbClr val="434343"/>
                </a:solidFill>
              </a:rPr>
              <a:t>s</a:t>
            </a:r>
            <a:r>
              <a:rPr b="0" lang="en" strike="noStrike">
                <a:solidFill>
                  <a:srgbClr val="434343"/>
                </a:solidFill>
                <a:latin typeface="Arial"/>
                <a:ea typeface="Arial"/>
                <a:cs typeface="Arial"/>
                <a:sym typeface="Arial"/>
              </a:rPr>
              <a:t>cenario</a:t>
            </a:r>
            <a:endParaRPr b="0" strike="noStrike">
              <a:solidFill>
                <a:srgbClr val="434343"/>
              </a:solidFill>
              <a:latin typeface="Cambria"/>
              <a:ea typeface="Cambria"/>
              <a:cs typeface="Cambria"/>
              <a:sym typeface="Cambria"/>
            </a:endParaRPr>
          </a:p>
        </p:txBody>
      </p:sp>
      <p:sp>
        <p:nvSpPr>
          <p:cNvPr id="88" name="Google Shape;88;p11"/>
          <p:cNvSpPr/>
          <p:nvPr/>
        </p:nvSpPr>
        <p:spPr>
          <a:xfrm>
            <a:off x="402175" y="5406000"/>
            <a:ext cx="8407800" cy="288900"/>
          </a:xfrm>
          <a:prstGeom prst="rect">
            <a:avLst/>
          </a:prstGeom>
          <a:noFill/>
          <a:ln>
            <a:noFill/>
          </a:ln>
        </p:spPr>
        <p:txBody>
          <a:bodyPr anchorCtr="0" anchor="ctr" bIns="71100" lIns="71100" spcFirstLastPara="1" rIns="71100" wrap="square" tIns="71100">
            <a:noAutofit/>
          </a:bodyPr>
          <a:lstStyle/>
          <a:p>
            <a:pPr indent="0" lvl="0" marL="0" marR="0" rtl="0" algn="l">
              <a:lnSpc>
                <a:spcPct val="100000"/>
              </a:lnSpc>
              <a:spcBef>
                <a:spcPts val="0"/>
              </a:spcBef>
              <a:spcAft>
                <a:spcPts val="0"/>
              </a:spcAft>
              <a:buNone/>
            </a:pPr>
            <a:r>
              <a:rPr b="0" lang="en" sz="900" strike="noStrike">
                <a:solidFill>
                  <a:srgbClr val="222222"/>
                </a:solidFill>
                <a:latin typeface="Arial"/>
                <a:ea typeface="Arial"/>
                <a:cs typeface="Arial"/>
                <a:sym typeface="Arial"/>
              </a:rPr>
              <a:t>Sources: LILJEBÄCK, Pål, et al. </a:t>
            </a:r>
            <a:r>
              <a:rPr b="0" i="1" lang="en" sz="900" strike="noStrike">
                <a:solidFill>
                  <a:srgbClr val="222222"/>
                </a:solidFill>
                <a:latin typeface="Arial"/>
                <a:ea typeface="Arial"/>
                <a:cs typeface="Arial"/>
                <a:sym typeface="Arial"/>
              </a:rPr>
              <a:t>Snake robots: modelling, mechatronics, and control</a:t>
            </a:r>
            <a:r>
              <a:rPr b="0" lang="en" sz="900" strike="noStrike">
                <a:solidFill>
                  <a:srgbClr val="222222"/>
                </a:solidFill>
                <a:latin typeface="Arial"/>
                <a:ea typeface="Arial"/>
                <a:cs typeface="Arial"/>
                <a:sym typeface="Arial"/>
              </a:rPr>
              <a:t>. Springer Science &amp; Business Media, 2012.</a:t>
            </a:r>
            <a:endParaRPr b="0" sz="900" strike="noStrike">
              <a:solidFill>
                <a:srgbClr val="000000"/>
              </a:solidFill>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2"/>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94" name="Google Shape;94;p12"/>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Reinforcement Learning</a:t>
            </a:r>
            <a:endParaRPr/>
          </a:p>
        </p:txBody>
      </p:sp>
      <p:grpSp>
        <p:nvGrpSpPr>
          <p:cNvPr id="95" name="Google Shape;95;p12"/>
          <p:cNvGrpSpPr/>
          <p:nvPr/>
        </p:nvGrpSpPr>
        <p:grpSpPr>
          <a:xfrm>
            <a:off x="368811" y="1234036"/>
            <a:ext cx="4795617" cy="2047613"/>
            <a:chOff x="4390725" y="3454675"/>
            <a:chExt cx="4263150" cy="1820100"/>
          </a:xfrm>
        </p:grpSpPr>
        <p:sp>
          <p:nvSpPr>
            <p:cNvPr id="96" name="Google Shape;96;p12"/>
            <p:cNvSpPr/>
            <p:nvPr/>
          </p:nvSpPr>
          <p:spPr>
            <a:xfrm>
              <a:off x="5436750" y="4315075"/>
              <a:ext cx="1636500" cy="9597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434343"/>
                  </a:solidFill>
                </a:rPr>
                <a:t>Agent</a:t>
              </a:r>
              <a:endParaRPr sz="1600">
                <a:solidFill>
                  <a:srgbClr val="434343"/>
                </a:solidFill>
              </a:endParaRPr>
            </a:p>
          </p:txBody>
        </p:sp>
        <p:sp>
          <p:nvSpPr>
            <p:cNvPr id="97" name="Google Shape;97;p12"/>
            <p:cNvSpPr/>
            <p:nvPr/>
          </p:nvSpPr>
          <p:spPr>
            <a:xfrm>
              <a:off x="5436750" y="3454675"/>
              <a:ext cx="1636500" cy="4731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rPr>
                <a:t>Environment</a:t>
              </a:r>
              <a:endParaRPr sz="1600">
                <a:solidFill>
                  <a:srgbClr val="434343"/>
                </a:solidFill>
              </a:endParaRPr>
            </a:p>
          </p:txBody>
        </p:sp>
        <p:cxnSp>
          <p:nvCxnSpPr>
            <p:cNvPr id="98" name="Google Shape;98;p12"/>
            <p:cNvCxnSpPr>
              <a:stCxn id="97" idx="3"/>
              <a:endCxn id="96" idx="3"/>
            </p:cNvCxnSpPr>
            <p:nvPr/>
          </p:nvCxnSpPr>
          <p:spPr>
            <a:xfrm>
              <a:off x="7073250" y="3691225"/>
              <a:ext cx="600" cy="1103700"/>
            </a:xfrm>
            <a:prstGeom prst="bentConnector3">
              <a:avLst>
                <a:gd fmla="val 35280914" name="adj1"/>
              </a:avLst>
            </a:prstGeom>
            <a:noFill/>
            <a:ln cap="flat" cmpd="sng" w="19050">
              <a:solidFill>
                <a:srgbClr val="434343"/>
              </a:solidFill>
              <a:prstDash val="solid"/>
              <a:round/>
              <a:headEnd len="med" w="med" type="none"/>
              <a:tailEnd len="med" w="med" type="triangle"/>
            </a:ln>
          </p:spPr>
        </p:cxnSp>
        <p:cxnSp>
          <p:nvCxnSpPr>
            <p:cNvPr id="99" name="Google Shape;99;p12"/>
            <p:cNvCxnSpPr>
              <a:stCxn id="96" idx="1"/>
              <a:endCxn id="97" idx="1"/>
            </p:cNvCxnSpPr>
            <p:nvPr/>
          </p:nvCxnSpPr>
          <p:spPr>
            <a:xfrm flipH="1" rot="10800000">
              <a:off x="5436750" y="3691225"/>
              <a:ext cx="600" cy="1103700"/>
            </a:xfrm>
            <a:prstGeom prst="bentConnector3">
              <a:avLst>
                <a:gd fmla="val -35280914" name="adj1"/>
              </a:avLst>
            </a:prstGeom>
            <a:noFill/>
            <a:ln cap="flat" cmpd="sng" w="19050">
              <a:solidFill>
                <a:srgbClr val="434343"/>
              </a:solidFill>
              <a:prstDash val="solid"/>
              <a:round/>
              <a:headEnd len="med" w="med" type="none"/>
              <a:tailEnd len="med" w="med" type="triangle"/>
            </a:ln>
          </p:spPr>
        </p:cxnSp>
        <p:sp>
          <p:nvSpPr>
            <p:cNvPr id="100" name="Google Shape;100;p12"/>
            <p:cNvSpPr/>
            <p:nvPr/>
          </p:nvSpPr>
          <p:spPr>
            <a:xfrm>
              <a:off x="5681425" y="4752975"/>
              <a:ext cx="1113900" cy="438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rPr>
                <a:t>Policy</a:t>
              </a:r>
              <a:endParaRPr>
                <a:solidFill>
                  <a:srgbClr val="434343"/>
                </a:solidFill>
              </a:endParaRPr>
            </a:p>
          </p:txBody>
        </p:sp>
        <p:sp>
          <p:nvSpPr>
            <p:cNvPr id="101" name="Google Shape;101;p12"/>
            <p:cNvSpPr txBox="1"/>
            <p:nvPr/>
          </p:nvSpPr>
          <p:spPr>
            <a:xfrm>
              <a:off x="4390725" y="4028250"/>
              <a:ext cx="807900" cy="43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rgbClr val="434343"/>
                  </a:solidFill>
                </a:rPr>
                <a:t>Action</a:t>
              </a:r>
              <a:endParaRPr sz="1600">
                <a:solidFill>
                  <a:srgbClr val="434343"/>
                </a:solidFill>
              </a:endParaRPr>
            </a:p>
          </p:txBody>
        </p:sp>
        <p:sp>
          <p:nvSpPr>
            <p:cNvPr id="102" name="Google Shape;102;p12"/>
            <p:cNvSpPr txBox="1"/>
            <p:nvPr/>
          </p:nvSpPr>
          <p:spPr>
            <a:xfrm>
              <a:off x="7311375" y="3905850"/>
              <a:ext cx="13425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rPr>
                <a:t>Reward, </a:t>
              </a:r>
              <a:endParaRPr sz="1600">
                <a:solidFill>
                  <a:srgbClr val="434343"/>
                </a:solidFill>
              </a:endParaRPr>
            </a:p>
            <a:p>
              <a:pPr indent="0" lvl="0" marL="0" rtl="0" algn="l">
                <a:spcBef>
                  <a:spcPts val="0"/>
                </a:spcBef>
                <a:spcAft>
                  <a:spcPts val="0"/>
                </a:spcAft>
                <a:buNone/>
              </a:pPr>
              <a:r>
                <a:rPr lang="en" sz="1600">
                  <a:solidFill>
                    <a:srgbClr val="434343"/>
                  </a:solidFill>
                </a:rPr>
                <a:t>State</a:t>
              </a:r>
              <a:endParaRPr sz="1600">
                <a:solidFill>
                  <a:srgbClr val="434343"/>
                </a:solidFill>
              </a:endParaRPr>
            </a:p>
          </p:txBody>
        </p:sp>
      </p:grpSp>
      <p:pic>
        <p:nvPicPr>
          <p:cNvPr id="103" name="Google Shape;103;p12"/>
          <p:cNvPicPr preferRelativeResize="0"/>
          <p:nvPr/>
        </p:nvPicPr>
        <p:blipFill>
          <a:blip r:embed="rId3">
            <a:alphaModFix/>
          </a:blip>
          <a:stretch>
            <a:fillRect/>
          </a:stretch>
        </p:blipFill>
        <p:spPr>
          <a:xfrm>
            <a:off x="9337847" y="944241"/>
            <a:ext cx="830550" cy="318700"/>
          </a:xfrm>
          <a:prstGeom prst="rect">
            <a:avLst/>
          </a:prstGeom>
          <a:noFill/>
          <a:ln>
            <a:noFill/>
          </a:ln>
        </p:spPr>
      </p:pic>
      <p:pic>
        <p:nvPicPr>
          <p:cNvPr id="104" name="Google Shape;104;p12"/>
          <p:cNvPicPr preferRelativeResize="0"/>
          <p:nvPr/>
        </p:nvPicPr>
        <p:blipFill>
          <a:blip r:embed="rId4">
            <a:alphaModFix/>
          </a:blip>
          <a:stretch>
            <a:fillRect/>
          </a:stretch>
        </p:blipFill>
        <p:spPr>
          <a:xfrm>
            <a:off x="9714900" y="1525909"/>
            <a:ext cx="4263150" cy="2506723"/>
          </a:xfrm>
          <a:prstGeom prst="rect">
            <a:avLst/>
          </a:prstGeom>
          <a:noFill/>
          <a:ln cap="flat" cmpd="sng" w="9525">
            <a:solidFill>
              <a:srgbClr val="000000"/>
            </a:solidFill>
            <a:prstDash val="solid"/>
            <a:round/>
            <a:headEnd len="sm" w="sm" type="none"/>
            <a:tailEnd len="sm" w="sm" type="none"/>
          </a:ln>
        </p:spPr>
      </p:pic>
      <p:sp>
        <p:nvSpPr>
          <p:cNvPr id="105" name="Google Shape;105;p12"/>
          <p:cNvSpPr txBox="1"/>
          <p:nvPr/>
        </p:nvSpPr>
        <p:spPr>
          <a:xfrm>
            <a:off x="9714900" y="4131500"/>
            <a:ext cx="2338500" cy="378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600">
                <a:solidFill>
                  <a:srgbClr val="434343"/>
                </a:solidFill>
              </a:rPr>
              <a:t>Pavlov dog conditioning</a:t>
            </a:r>
            <a:endParaRPr sz="1600">
              <a:solidFill>
                <a:srgbClr val="434343"/>
              </a:solidFill>
            </a:endParaRPr>
          </a:p>
        </p:txBody>
      </p:sp>
      <p:sp>
        <p:nvSpPr>
          <p:cNvPr id="106" name="Google Shape;106;p12"/>
          <p:cNvSpPr/>
          <p:nvPr/>
        </p:nvSpPr>
        <p:spPr>
          <a:xfrm>
            <a:off x="349100" y="5406000"/>
            <a:ext cx="8460900" cy="288900"/>
          </a:xfrm>
          <a:prstGeom prst="rect">
            <a:avLst/>
          </a:prstGeom>
          <a:noFill/>
          <a:ln>
            <a:noFill/>
          </a:ln>
        </p:spPr>
        <p:txBody>
          <a:bodyPr anchorCtr="0" anchor="ctr" bIns="71100" lIns="71100" spcFirstLastPara="1" rIns="71100" wrap="square" tIns="71100">
            <a:noAutofit/>
          </a:bodyPr>
          <a:lstStyle/>
          <a:p>
            <a:pPr indent="0" lvl="0" marL="0" marR="0" rtl="0" algn="l">
              <a:lnSpc>
                <a:spcPct val="100000"/>
              </a:lnSpc>
              <a:spcBef>
                <a:spcPts val="0"/>
              </a:spcBef>
              <a:spcAft>
                <a:spcPts val="0"/>
              </a:spcAft>
              <a:buNone/>
            </a:pPr>
            <a:r>
              <a:rPr b="0" lang="en" sz="900" strike="noStrike">
                <a:solidFill>
                  <a:srgbClr val="222222"/>
                </a:solidFill>
                <a:latin typeface="Arial"/>
                <a:ea typeface="Arial"/>
                <a:cs typeface="Arial"/>
                <a:sym typeface="Arial"/>
              </a:rPr>
              <a:t>Sources: Dr. Epstein. </a:t>
            </a:r>
            <a:r>
              <a:rPr lang="en" sz="900">
                <a:solidFill>
                  <a:srgbClr val="222222"/>
                </a:solidFill>
              </a:rPr>
              <a:t>https://www.nytimes.com/1984/04/17/science/science-watch-pigeons-show-how-to-solve-a-problem.html | Schulman et al. "Proximal policy optimization algorithms." arXiv preprint arXiv:1707.06347 (2017).</a:t>
            </a:r>
            <a:endParaRPr b="0" sz="900" strike="noStrike">
              <a:solidFill>
                <a:srgbClr val="000000"/>
              </a:solidFill>
              <a:latin typeface="Cambria"/>
              <a:ea typeface="Cambria"/>
              <a:cs typeface="Cambria"/>
              <a:sym typeface="Cambria"/>
            </a:endParaRPr>
          </a:p>
        </p:txBody>
      </p:sp>
      <p:pic>
        <p:nvPicPr>
          <p:cNvPr id="107" name="Google Shape;107;p12"/>
          <p:cNvPicPr preferRelativeResize="0"/>
          <p:nvPr/>
        </p:nvPicPr>
        <p:blipFill>
          <a:blip r:embed="rId5">
            <a:alphaModFix/>
          </a:blip>
          <a:stretch>
            <a:fillRect/>
          </a:stretch>
        </p:blipFill>
        <p:spPr>
          <a:xfrm>
            <a:off x="5543825" y="1034350"/>
            <a:ext cx="3217875" cy="2410273"/>
          </a:xfrm>
          <a:prstGeom prst="rect">
            <a:avLst/>
          </a:prstGeom>
          <a:noFill/>
          <a:ln>
            <a:noFill/>
          </a:ln>
        </p:spPr>
      </p:pic>
      <p:sp>
        <p:nvSpPr>
          <p:cNvPr id="108" name="Google Shape;108;p12"/>
          <p:cNvSpPr txBox="1"/>
          <p:nvPr/>
        </p:nvSpPr>
        <p:spPr>
          <a:xfrm>
            <a:off x="5467625" y="3423025"/>
            <a:ext cx="3428400" cy="378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solidFill>
                  <a:srgbClr val="434343"/>
                </a:solidFill>
              </a:rPr>
              <a:t>Box-and-Banana Problem</a:t>
            </a:r>
            <a:endParaRPr>
              <a:solidFill>
                <a:srgbClr val="434343"/>
              </a:solidFill>
            </a:endParaRPr>
          </a:p>
        </p:txBody>
      </p:sp>
      <p:sp>
        <p:nvSpPr>
          <p:cNvPr id="109" name="Google Shape;109;p12"/>
          <p:cNvSpPr/>
          <p:nvPr/>
        </p:nvSpPr>
        <p:spPr>
          <a:xfrm>
            <a:off x="9803800" y="4556138"/>
            <a:ext cx="8407800" cy="288900"/>
          </a:xfrm>
          <a:prstGeom prst="rect">
            <a:avLst/>
          </a:prstGeom>
          <a:noFill/>
          <a:ln>
            <a:noFill/>
          </a:ln>
        </p:spPr>
        <p:txBody>
          <a:bodyPr anchorCtr="0" anchor="ctr" bIns="71100" lIns="71100" spcFirstLastPara="1" rIns="71100" wrap="square" tIns="71100">
            <a:noAutofit/>
          </a:bodyPr>
          <a:lstStyle/>
          <a:p>
            <a:pPr indent="0" lvl="0" marL="0" marR="0" rtl="0" algn="l">
              <a:lnSpc>
                <a:spcPct val="100000"/>
              </a:lnSpc>
              <a:spcBef>
                <a:spcPts val="0"/>
              </a:spcBef>
              <a:spcAft>
                <a:spcPts val="0"/>
              </a:spcAft>
              <a:buNone/>
            </a:pPr>
            <a:r>
              <a:rPr b="0" lang="en" sz="900" strike="noStrike">
                <a:solidFill>
                  <a:srgbClr val="222222"/>
                </a:solidFill>
                <a:latin typeface="Arial"/>
                <a:ea typeface="Arial"/>
                <a:cs typeface="Arial"/>
                <a:sym typeface="Arial"/>
              </a:rPr>
              <a:t>Sources: https://commons.wikimedia.org/wiki/File:Pavlov%27s_dog_conditioning.svg</a:t>
            </a:r>
            <a:endParaRPr b="0" sz="900" strike="noStrike">
              <a:solidFill>
                <a:srgbClr val="000000"/>
              </a:solidFill>
              <a:latin typeface="Cambria"/>
              <a:ea typeface="Cambria"/>
              <a:cs typeface="Cambria"/>
              <a:sym typeface="Cambria"/>
            </a:endParaRPr>
          </a:p>
        </p:txBody>
      </p:sp>
      <p:sp>
        <p:nvSpPr>
          <p:cNvPr id="110" name="Google Shape;110;p12"/>
          <p:cNvSpPr txBox="1"/>
          <p:nvPr>
            <p:ph idx="1" type="body"/>
          </p:nvPr>
        </p:nvSpPr>
        <p:spPr>
          <a:xfrm>
            <a:off x="425300" y="3877525"/>
            <a:ext cx="4616100" cy="1613100"/>
          </a:xfrm>
          <a:prstGeom prst="rect">
            <a:avLst/>
          </a:prstGeom>
        </p:spPr>
        <p:txBody>
          <a:bodyPr anchorCtr="0" anchor="t" bIns="0" lIns="0" spcFirstLastPara="1" rIns="0" wrap="square" tIns="0">
            <a:noAutofit/>
          </a:bodyPr>
          <a:lstStyle/>
          <a:p>
            <a:pPr indent="0" lvl="0" marL="0" rtl="0">
              <a:spcBef>
                <a:spcPts val="0"/>
              </a:spcBef>
              <a:spcAft>
                <a:spcPts val="0"/>
              </a:spcAft>
              <a:buNone/>
            </a:pPr>
            <a:r>
              <a:rPr b="1" lang="en"/>
              <a:t>Proximal Policy Optimization</a:t>
            </a:r>
            <a:endParaRPr b="1"/>
          </a:p>
          <a:p>
            <a:pPr indent="-330200" lvl="0" marL="457200" rtl="0">
              <a:spcBef>
                <a:spcPts val="0"/>
              </a:spcBef>
              <a:spcAft>
                <a:spcPts val="0"/>
              </a:spcAft>
              <a:buSzPts val="1600"/>
              <a:buChar char="●"/>
            </a:pPr>
            <a:r>
              <a:rPr lang="en"/>
              <a:t>Best performance on continuous control tasks</a:t>
            </a:r>
            <a:endParaRPr/>
          </a:p>
          <a:p>
            <a:pPr indent="-330200" lvl="0" marL="457200" rtl="0">
              <a:spcBef>
                <a:spcPts val="0"/>
              </a:spcBef>
              <a:spcAft>
                <a:spcPts val="0"/>
              </a:spcAft>
              <a:buSzPts val="1600"/>
              <a:buChar char="●"/>
            </a:pPr>
            <a:r>
              <a:rPr lang="en"/>
              <a:t>Easy to implement</a:t>
            </a:r>
            <a:endParaRPr/>
          </a:p>
          <a:p>
            <a:pPr indent="-330200" lvl="0" marL="457200" rtl="0">
              <a:spcBef>
                <a:spcPts val="0"/>
              </a:spcBef>
              <a:spcAft>
                <a:spcPts val="0"/>
              </a:spcAft>
              <a:buSzPts val="1600"/>
              <a:buChar char="●"/>
            </a:pPr>
            <a:r>
              <a:rPr lang="en"/>
              <a:t>Good sample efficiency</a:t>
            </a:r>
            <a:endParaRPr/>
          </a:p>
          <a:p>
            <a:pPr indent="-330200" lvl="0" marL="457200" rtl="0">
              <a:spcBef>
                <a:spcPts val="0"/>
              </a:spcBef>
              <a:spcAft>
                <a:spcPts val="0"/>
              </a:spcAft>
              <a:buSzPts val="1600"/>
              <a:buChar char="●"/>
            </a:pPr>
            <a:r>
              <a:rPr lang="en"/>
              <a:t>Small hyperparameter tuning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13"/>
          <p:cNvPicPr preferRelativeResize="0"/>
          <p:nvPr/>
        </p:nvPicPr>
        <p:blipFill rotWithShape="1">
          <a:blip r:embed="rId3">
            <a:alphaModFix/>
          </a:blip>
          <a:srcRect b="0" l="49286" r="0" t="0"/>
          <a:stretch/>
        </p:blipFill>
        <p:spPr>
          <a:xfrm>
            <a:off x="9627230" y="2673150"/>
            <a:ext cx="2605231" cy="1615200"/>
          </a:xfrm>
          <a:prstGeom prst="rect">
            <a:avLst/>
          </a:prstGeom>
          <a:noFill/>
          <a:ln>
            <a:noFill/>
          </a:ln>
        </p:spPr>
      </p:pic>
      <p:pic>
        <p:nvPicPr>
          <p:cNvPr id="116" name="Google Shape;116;p13"/>
          <p:cNvPicPr preferRelativeResize="0"/>
          <p:nvPr/>
        </p:nvPicPr>
        <p:blipFill rotWithShape="1">
          <a:blip r:embed="rId4">
            <a:alphaModFix/>
          </a:blip>
          <a:srcRect b="0" l="47717" r="0" t="0"/>
          <a:stretch/>
        </p:blipFill>
        <p:spPr>
          <a:xfrm>
            <a:off x="9663060" y="4235700"/>
            <a:ext cx="2685963" cy="1516800"/>
          </a:xfrm>
          <a:prstGeom prst="rect">
            <a:avLst/>
          </a:prstGeom>
          <a:noFill/>
          <a:ln>
            <a:noFill/>
          </a:ln>
        </p:spPr>
      </p:pic>
      <p:pic>
        <p:nvPicPr>
          <p:cNvPr id="117" name="Google Shape;117;p13"/>
          <p:cNvPicPr preferRelativeResize="0"/>
          <p:nvPr/>
        </p:nvPicPr>
        <p:blipFill rotWithShape="1">
          <a:blip r:embed="rId5">
            <a:alphaModFix/>
          </a:blip>
          <a:srcRect b="0" l="0" r="0" t="0"/>
          <a:stretch/>
        </p:blipFill>
        <p:spPr>
          <a:xfrm>
            <a:off x="4947700" y="3280200"/>
            <a:ext cx="2115116" cy="1321724"/>
          </a:xfrm>
          <a:prstGeom prst="rect">
            <a:avLst/>
          </a:prstGeom>
          <a:noFill/>
          <a:ln>
            <a:noFill/>
          </a:ln>
        </p:spPr>
      </p:pic>
      <p:sp>
        <p:nvSpPr>
          <p:cNvPr id="118" name="Google Shape;118;p13"/>
          <p:cNvSpPr/>
          <p:nvPr/>
        </p:nvSpPr>
        <p:spPr>
          <a:xfrm>
            <a:off x="4947700" y="2797605"/>
            <a:ext cx="3924600" cy="303900"/>
          </a:xfrm>
          <a:prstGeom prst="rect">
            <a:avLst/>
          </a:prstGeom>
          <a:noFill/>
          <a:ln>
            <a:noFill/>
          </a:ln>
        </p:spPr>
        <p:txBody>
          <a:bodyPr anchorCtr="0" anchor="t" bIns="71100" lIns="0" spcFirstLastPara="1" rIns="0" wrap="square" tIns="71100">
            <a:noAutofit/>
          </a:bodyPr>
          <a:lstStyle/>
          <a:p>
            <a:pPr indent="0" lvl="0" marL="0" marR="0" rtl="0" algn="ctr">
              <a:lnSpc>
                <a:spcPct val="100000"/>
              </a:lnSpc>
              <a:spcBef>
                <a:spcPts val="0"/>
              </a:spcBef>
              <a:spcAft>
                <a:spcPts val="0"/>
              </a:spcAft>
              <a:buNone/>
            </a:pPr>
            <a:r>
              <a:rPr lang="en">
                <a:solidFill>
                  <a:srgbClr val="434343"/>
                </a:solidFill>
              </a:rPr>
              <a:t>T</a:t>
            </a:r>
            <a:r>
              <a:rPr b="0" lang="en" strike="noStrike">
                <a:solidFill>
                  <a:srgbClr val="434343"/>
                </a:solidFill>
                <a:latin typeface="Arial"/>
                <a:ea typeface="Arial"/>
                <a:cs typeface="Arial"/>
                <a:sym typeface="Arial"/>
              </a:rPr>
              <a:t>he </a:t>
            </a:r>
            <a:r>
              <a:rPr lang="en">
                <a:solidFill>
                  <a:srgbClr val="434343"/>
                </a:solidFill>
              </a:rPr>
              <a:t>r</a:t>
            </a:r>
            <a:r>
              <a:rPr b="0" lang="en" strike="noStrike">
                <a:solidFill>
                  <a:srgbClr val="434343"/>
                </a:solidFill>
                <a:latin typeface="Arial"/>
                <a:ea typeface="Arial"/>
                <a:cs typeface="Arial"/>
                <a:sym typeface="Arial"/>
              </a:rPr>
              <a:t>obot </a:t>
            </a:r>
            <a:r>
              <a:rPr lang="en">
                <a:solidFill>
                  <a:srgbClr val="434343"/>
                </a:solidFill>
              </a:rPr>
              <a:t>i</a:t>
            </a:r>
            <a:r>
              <a:rPr b="0" lang="en" strike="noStrike">
                <a:solidFill>
                  <a:srgbClr val="434343"/>
                </a:solidFill>
                <a:latin typeface="Arial"/>
                <a:ea typeface="Arial"/>
                <a:cs typeface="Arial"/>
                <a:sym typeface="Arial"/>
              </a:rPr>
              <a:t>n MuJoCo</a:t>
            </a:r>
            <a:endParaRPr b="0" strike="noStrike">
              <a:solidFill>
                <a:srgbClr val="000000"/>
              </a:solidFill>
              <a:latin typeface="Cambria"/>
              <a:ea typeface="Cambria"/>
              <a:cs typeface="Cambria"/>
              <a:sym typeface="Cambria"/>
            </a:endParaRPr>
          </a:p>
        </p:txBody>
      </p:sp>
      <p:sp>
        <p:nvSpPr>
          <p:cNvPr id="119" name="Google Shape;119;p13"/>
          <p:cNvSpPr/>
          <p:nvPr/>
        </p:nvSpPr>
        <p:spPr>
          <a:xfrm>
            <a:off x="4968050" y="4625225"/>
            <a:ext cx="2111700" cy="303900"/>
          </a:xfrm>
          <a:prstGeom prst="rect">
            <a:avLst/>
          </a:prstGeom>
          <a:noFill/>
          <a:ln>
            <a:noFill/>
          </a:ln>
        </p:spPr>
        <p:txBody>
          <a:bodyPr anchorCtr="0" anchor="t" bIns="71100" lIns="71100" spcFirstLastPara="1" rIns="71100" wrap="square" tIns="71100">
            <a:noAutofit/>
          </a:bodyPr>
          <a:lstStyle/>
          <a:p>
            <a:pPr indent="0" lvl="0" marL="0" marR="0" rtl="0" algn="ctr">
              <a:lnSpc>
                <a:spcPct val="100000"/>
              </a:lnSpc>
              <a:spcBef>
                <a:spcPts val="0"/>
              </a:spcBef>
              <a:spcAft>
                <a:spcPts val="0"/>
              </a:spcAft>
              <a:buNone/>
            </a:pPr>
            <a:r>
              <a:rPr lang="en">
                <a:solidFill>
                  <a:srgbClr val="434343"/>
                </a:solidFill>
              </a:rPr>
              <a:t>Vision of head camera</a:t>
            </a:r>
            <a:endParaRPr b="0" strike="noStrike">
              <a:solidFill>
                <a:srgbClr val="000000"/>
              </a:solidFill>
              <a:latin typeface="Cambria"/>
              <a:ea typeface="Cambria"/>
              <a:cs typeface="Cambria"/>
              <a:sym typeface="Cambria"/>
            </a:endParaRPr>
          </a:p>
        </p:txBody>
      </p:sp>
      <p:sp>
        <p:nvSpPr>
          <p:cNvPr id="120" name="Google Shape;120;p13"/>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21" name="Google Shape;121;p13"/>
          <p:cNvSpPr txBox="1"/>
          <p:nvPr>
            <p:ph idx="1" type="body"/>
          </p:nvPr>
        </p:nvSpPr>
        <p:spPr>
          <a:xfrm>
            <a:off x="349100" y="1077900"/>
            <a:ext cx="4148700" cy="2202300"/>
          </a:xfrm>
          <a:prstGeom prst="rect">
            <a:avLst/>
          </a:prstGeom>
        </p:spPr>
        <p:txBody>
          <a:bodyPr anchorCtr="0" anchor="t" bIns="0" lIns="0" spcFirstLastPara="1" rIns="0" wrap="square" tIns="0">
            <a:noAutofit/>
          </a:bodyPr>
          <a:lstStyle/>
          <a:p>
            <a:pPr indent="-330200" lvl="0" marL="457200" rtl="0">
              <a:lnSpc>
                <a:spcPct val="115000"/>
              </a:lnSpc>
              <a:spcBef>
                <a:spcPts val="0"/>
              </a:spcBef>
              <a:spcAft>
                <a:spcPts val="0"/>
              </a:spcAft>
              <a:buSzPts val="1600"/>
              <a:buChar char="●"/>
            </a:pPr>
            <a:r>
              <a:rPr lang="en"/>
              <a:t>9 Modules and 8 Joints</a:t>
            </a:r>
            <a:endParaRPr/>
          </a:p>
          <a:p>
            <a:pPr indent="-330200" lvl="0" marL="457200" rtl="0">
              <a:lnSpc>
                <a:spcPct val="115000"/>
              </a:lnSpc>
              <a:spcBef>
                <a:spcPts val="0"/>
              </a:spcBef>
              <a:spcAft>
                <a:spcPts val="0"/>
              </a:spcAft>
              <a:buSzPts val="1600"/>
              <a:buChar char="●"/>
            </a:pPr>
            <a:r>
              <a:rPr lang="en"/>
              <a:t>Servo position motors</a:t>
            </a:r>
            <a:endParaRPr/>
          </a:p>
          <a:p>
            <a:pPr indent="-330200" lvl="0" marL="457200" rtl="0">
              <a:lnSpc>
                <a:spcPct val="115000"/>
              </a:lnSpc>
              <a:spcBef>
                <a:spcPts val="0"/>
              </a:spcBef>
              <a:spcAft>
                <a:spcPts val="0"/>
              </a:spcAft>
              <a:buSzPts val="1600"/>
              <a:buChar char="●"/>
            </a:pPr>
            <a:r>
              <a:rPr lang="en"/>
              <a:t>Wheels</a:t>
            </a:r>
            <a:endParaRPr/>
          </a:p>
          <a:p>
            <a:pPr indent="-330200" lvl="0" marL="457200" rtl="0">
              <a:lnSpc>
                <a:spcPct val="115000"/>
              </a:lnSpc>
              <a:spcBef>
                <a:spcPts val="0"/>
              </a:spcBef>
              <a:spcAft>
                <a:spcPts val="0"/>
              </a:spcAft>
              <a:buSzPts val="1600"/>
              <a:buChar char="●"/>
            </a:pPr>
            <a:r>
              <a:rPr lang="en"/>
              <a:t>Vision via head camera</a:t>
            </a:r>
            <a:endParaRPr/>
          </a:p>
          <a:p>
            <a:pPr indent="0" lvl="0" marL="0" rtl="0">
              <a:lnSpc>
                <a:spcPct val="115000"/>
              </a:lnSpc>
              <a:spcBef>
                <a:spcPts val="0"/>
              </a:spcBef>
              <a:spcAft>
                <a:spcPts val="0"/>
              </a:spcAft>
              <a:buClr>
                <a:schemeClr val="dk1"/>
              </a:buClr>
              <a:buSzPts val="1100"/>
              <a:buFont typeface="Arial"/>
              <a:buNone/>
            </a:pPr>
            <a:r>
              <a:t/>
            </a:r>
            <a:endParaRPr/>
          </a:p>
        </p:txBody>
      </p:sp>
      <p:sp>
        <p:nvSpPr>
          <p:cNvPr id="122" name="Google Shape;122;p13"/>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Environment and R</a:t>
            </a:r>
            <a:r>
              <a:rPr lang="en"/>
              <a:t>obot</a:t>
            </a:r>
            <a:endParaRPr/>
          </a:p>
        </p:txBody>
      </p:sp>
      <p:pic>
        <p:nvPicPr>
          <p:cNvPr id="123" name="Google Shape;123;p13"/>
          <p:cNvPicPr preferRelativeResize="0"/>
          <p:nvPr/>
        </p:nvPicPr>
        <p:blipFill rotWithShape="1">
          <a:blip r:embed="rId6">
            <a:alphaModFix/>
          </a:blip>
          <a:srcRect b="30538" l="4816" r="24357" t="14986"/>
          <a:stretch/>
        </p:blipFill>
        <p:spPr>
          <a:xfrm>
            <a:off x="4947800" y="1019281"/>
            <a:ext cx="4058699" cy="1774495"/>
          </a:xfrm>
          <a:prstGeom prst="rect">
            <a:avLst/>
          </a:prstGeom>
          <a:noFill/>
          <a:ln>
            <a:noFill/>
          </a:ln>
        </p:spPr>
      </p:pic>
      <p:grpSp>
        <p:nvGrpSpPr>
          <p:cNvPr id="124" name="Google Shape;124;p13"/>
          <p:cNvGrpSpPr/>
          <p:nvPr/>
        </p:nvGrpSpPr>
        <p:grpSpPr>
          <a:xfrm>
            <a:off x="82388" y="2746810"/>
            <a:ext cx="4682112" cy="2335615"/>
            <a:chOff x="994863" y="895010"/>
            <a:chExt cx="4682112" cy="2335615"/>
          </a:xfrm>
        </p:grpSpPr>
        <p:sp>
          <p:nvSpPr>
            <p:cNvPr id="125" name="Google Shape;125;p13"/>
            <p:cNvSpPr/>
            <p:nvPr/>
          </p:nvSpPr>
          <p:spPr>
            <a:xfrm>
              <a:off x="1020675" y="911025"/>
              <a:ext cx="4656300" cy="2319600"/>
            </a:xfrm>
            <a:prstGeom prst="roundRect">
              <a:avLst>
                <a:gd fmla="val 3672" name="adj"/>
              </a:avLst>
            </a:prstGeom>
            <a:no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Google Shape;126;p13"/>
            <p:cNvSpPr/>
            <p:nvPr/>
          </p:nvSpPr>
          <p:spPr>
            <a:xfrm>
              <a:off x="3559750" y="962775"/>
              <a:ext cx="2058300" cy="2217300"/>
            </a:xfrm>
            <a:prstGeom prst="roundRect">
              <a:avLst>
                <a:gd fmla="val 3672" name="adj"/>
              </a:avLst>
            </a:prstGeom>
            <a:no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7" name="Google Shape;127;p13"/>
            <p:cNvSpPr/>
            <p:nvPr/>
          </p:nvSpPr>
          <p:spPr>
            <a:xfrm>
              <a:off x="4454238" y="2425548"/>
              <a:ext cx="1079700" cy="3795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rPr>
                <a:t>Gym</a:t>
              </a:r>
              <a:endParaRPr sz="1600">
                <a:solidFill>
                  <a:srgbClr val="434343"/>
                </a:solidFill>
              </a:endParaRPr>
            </a:p>
          </p:txBody>
        </p:sp>
        <p:sp>
          <p:nvSpPr>
            <p:cNvPr id="128" name="Google Shape;128;p13"/>
            <p:cNvSpPr/>
            <p:nvPr/>
          </p:nvSpPr>
          <p:spPr>
            <a:xfrm>
              <a:off x="1121700" y="2240150"/>
              <a:ext cx="1467900" cy="750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434343"/>
                  </a:solidFill>
                </a:rPr>
                <a:t>MuJoCo</a:t>
              </a:r>
              <a:endParaRPr sz="1600">
                <a:solidFill>
                  <a:srgbClr val="434343"/>
                </a:solidFill>
              </a:endParaRPr>
            </a:p>
          </p:txBody>
        </p:sp>
        <p:sp>
          <p:nvSpPr>
            <p:cNvPr id="129" name="Google Shape;129;p13"/>
            <p:cNvSpPr txBox="1"/>
            <p:nvPr/>
          </p:nvSpPr>
          <p:spPr>
            <a:xfrm>
              <a:off x="3542606" y="945904"/>
              <a:ext cx="1046100" cy="33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34343"/>
                  </a:solidFill>
                </a:rPr>
                <a:t>Python 3.5</a:t>
              </a:r>
              <a:endParaRPr>
                <a:solidFill>
                  <a:srgbClr val="434343"/>
                </a:solidFill>
              </a:endParaRPr>
            </a:p>
          </p:txBody>
        </p:sp>
        <p:sp>
          <p:nvSpPr>
            <p:cNvPr id="130" name="Google Shape;130;p13"/>
            <p:cNvSpPr txBox="1"/>
            <p:nvPr/>
          </p:nvSpPr>
          <p:spPr>
            <a:xfrm>
              <a:off x="994863" y="895010"/>
              <a:ext cx="1282200" cy="337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34343"/>
                  </a:solidFill>
                </a:rPr>
                <a:t>Ubuntu 16.04</a:t>
              </a:r>
              <a:endParaRPr>
                <a:solidFill>
                  <a:srgbClr val="434343"/>
                </a:solidFill>
              </a:endParaRPr>
            </a:p>
          </p:txBody>
        </p:sp>
        <p:cxnSp>
          <p:nvCxnSpPr>
            <p:cNvPr id="131" name="Google Shape;131;p13"/>
            <p:cNvCxnSpPr>
              <a:stCxn id="128" idx="3"/>
              <a:endCxn id="132" idx="1"/>
            </p:cNvCxnSpPr>
            <p:nvPr/>
          </p:nvCxnSpPr>
          <p:spPr>
            <a:xfrm>
              <a:off x="2589600" y="2615300"/>
              <a:ext cx="339600" cy="0"/>
            </a:xfrm>
            <a:prstGeom prst="straightConnector1">
              <a:avLst/>
            </a:prstGeom>
            <a:noFill/>
            <a:ln cap="flat" cmpd="sng" w="9525">
              <a:solidFill>
                <a:srgbClr val="434343"/>
              </a:solidFill>
              <a:prstDash val="solid"/>
              <a:round/>
              <a:headEnd len="med" w="med" type="triangle"/>
              <a:tailEnd len="med" w="med" type="triangle"/>
            </a:ln>
          </p:spPr>
        </p:cxnSp>
        <p:sp>
          <p:nvSpPr>
            <p:cNvPr id="132" name="Google Shape;132;p13"/>
            <p:cNvSpPr/>
            <p:nvPr/>
          </p:nvSpPr>
          <p:spPr>
            <a:xfrm>
              <a:off x="2929276" y="2425542"/>
              <a:ext cx="1185300" cy="379500"/>
            </a:xfrm>
            <a:prstGeom prst="rect">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rPr>
                <a:t>mujoco-py</a:t>
              </a:r>
              <a:endParaRPr sz="1600">
                <a:solidFill>
                  <a:srgbClr val="434343"/>
                </a:solidFill>
              </a:endParaRPr>
            </a:p>
          </p:txBody>
        </p:sp>
        <p:cxnSp>
          <p:nvCxnSpPr>
            <p:cNvPr id="133" name="Google Shape;133;p13"/>
            <p:cNvCxnSpPr>
              <a:stCxn id="132" idx="3"/>
              <a:endCxn id="127" idx="1"/>
            </p:cNvCxnSpPr>
            <p:nvPr/>
          </p:nvCxnSpPr>
          <p:spPr>
            <a:xfrm>
              <a:off x="4114576" y="2615292"/>
              <a:ext cx="339600" cy="0"/>
            </a:xfrm>
            <a:prstGeom prst="straightConnector1">
              <a:avLst/>
            </a:prstGeom>
            <a:noFill/>
            <a:ln cap="flat" cmpd="sng" w="9525">
              <a:solidFill>
                <a:srgbClr val="434343"/>
              </a:solidFill>
              <a:prstDash val="solid"/>
              <a:round/>
              <a:headEnd len="med" w="med" type="triangle"/>
              <a:tailEnd len="med" w="med" type="triangle"/>
            </a:ln>
          </p:spPr>
        </p:cxnSp>
        <p:sp>
          <p:nvSpPr>
            <p:cNvPr id="134" name="Google Shape;134;p13"/>
            <p:cNvSpPr/>
            <p:nvPr/>
          </p:nvSpPr>
          <p:spPr>
            <a:xfrm>
              <a:off x="1121700" y="1321125"/>
              <a:ext cx="1467900" cy="750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434343"/>
                  </a:solidFill>
                </a:rPr>
                <a:t>Tensorflow</a:t>
              </a:r>
              <a:endParaRPr sz="1600">
                <a:solidFill>
                  <a:srgbClr val="434343"/>
                </a:solidFill>
              </a:endParaRPr>
            </a:p>
          </p:txBody>
        </p:sp>
        <p:sp>
          <p:nvSpPr>
            <p:cNvPr id="135" name="Google Shape;135;p13"/>
            <p:cNvSpPr/>
            <p:nvPr/>
          </p:nvSpPr>
          <p:spPr>
            <a:xfrm>
              <a:off x="4454250" y="1507275"/>
              <a:ext cx="1079700" cy="3795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rPr>
                <a:t>Controller</a:t>
              </a:r>
              <a:endParaRPr sz="1600">
                <a:solidFill>
                  <a:srgbClr val="434343"/>
                </a:solidFill>
              </a:endParaRPr>
            </a:p>
          </p:txBody>
        </p:sp>
        <p:sp>
          <p:nvSpPr>
            <p:cNvPr id="136" name="Google Shape;136;p13"/>
            <p:cNvSpPr/>
            <p:nvPr/>
          </p:nvSpPr>
          <p:spPr>
            <a:xfrm>
              <a:off x="1488744" y="1696129"/>
              <a:ext cx="733800" cy="2790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rPr>
                <a:t>MLP</a:t>
              </a:r>
              <a:endParaRPr sz="1600">
                <a:solidFill>
                  <a:srgbClr val="434343"/>
                </a:solidFill>
              </a:endParaRPr>
            </a:p>
          </p:txBody>
        </p:sp>
        <p:cxnSp>
          <p:nvCxnSpPr>
            <p:cNvPr id="137" name="Google Shape;137;p13"/>
            <p:cNvCxnSpPr>
              <a:stCxn id="135" idx="2"/>
              <a:endCxn id="127" idx="0"/>
            </p:cNvCxnSpPr>
            <p:nvPr/>
          </p:nvCxnSpPr>
          <p:spPr>
            <a:xfrm>
              <a:off x="4994100" y="1886775"/>
              <a:ext cx="0" cy="538800"/>
            </a:xfrm>
            <a:prstGeom prst="straightConnector1">
              <a:avLst/>
            </a:prstGeom>
            <a:noFill/>
            <a:ln cap="flat" cmpd="sng" w="9525">
              <a:solidFill>
                <a:srgbClr val="434343"/>
              </a:solidFill>
              <a:prstDash val="solid"/>
              <a:round/>
              <a:headEnd len="med" w="med" type="triangle"/>
              <a:tailEnd len="med" w="med" type="triangle"/>
            </a:ln>
          </p:spPr>
        </p:cxnSp>
        <p:cxnSp>
          <p:nvCxnSpPr>
            <p:cNvPr id="138" name="Google Shape;138;p13"/>
            <p:cNvCxnSpPr>
              <a:stCxn id="135" idx="1"/>
              <a:endCxn id="134" idx="3"/>
            </p:cNvCxnSpPr>
            <p:nvPr/>
          </p:nvCxnSpPr>
          <p:spPr>
            <a:xfrm rot="10800000">
              <a:off x="2589450" y="1696425"/>
              <a:ext cx="1864800" cy="600"/>
            </a:xfrm>
            <a:prstGeom prst="straightConnector1">
              <a:avLst/>
            </a:prstGeom>
            <a:noFill/>
            <a:ln cap="flat" cmpd="sng" w="9525">
              <a:solidFill>
                <a:srgbClr val="434343"/>
              </a:solidFill>
              <a:prstDash val="solid"/>
              <a:round/>
              <a:headEnd len="med" w="med" type="triangle"/>
              <a:tailEnd len="med" w="med" type="triangle"/>
            </a:ln>
          </p:spPr>
        </p:cxnSp>
        <p:sp>
          <p:nvSpPr>
            <p:cNvPr id="139" name="Google Shape;139;p13"/>
            <p:cNvSpPr/>
            <p:nvPr/>
          </p:nvSpPr>
          <p:spPr>
            <a:xfrm>
              <a:off x="1168125" y="2620777"/>
              <a:ext cx="1353900" cy="2790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434343"/>
                  </a:solidFill>
                </a:rPr>
                <a:t>Environment</a:t>
              </a:r>
              <a:endParaRPr sz="1600">
                <a:solidFill>
                  <a:srgbClr val="434343"/>
                </a:solidFill>
              </a:endParaRPr>
            </a:p>
          </p:txBody>
        </p:sp>
      </p:grpSp>
      <p:pic>
        <p:nvPicPr>
          <p:cNvPr id="140" name="Google Shape;140;p13"/>
          <p:cNvPicPr preferRelativeResize="0"/>
          <p:nvPr/>
        </p:nvPicPr>
        <p:blipFill rotWithShape="1">
          <a:blip r:embed="rId7">
            <a:alphaModFix/>
          </a:blip>
          <a:srcRect b="9515" l="9171" r="2636" t="4218"/>
          <a:stretch/>
        </p:blipFill>
        <p:spPr>
          <a:xfrm>
            <a:off x="7113690" y="3280200"/>
            <a:ext cx="1911109" cy="1321725"/>
          </a:xfrm>
          <a:prstGeom prst="rect">
            <a:avLst/>
          </a:prstGeom>
          <a:noFill/>
          <a:ln>
            <a:noFill/>
          </a:ln>
        </p:spPr>
      </p:pic>
      <p:sp>
        <p:nvSpPr>
          <p:cNvPr id="141" name="Google Shape;141;p13"/>
          <p:cNvSpPr/>
          <p:nvPr/>
        </p:nvSpPr>
        <p:spPr>
          <a:xfrm>
            <a:off x="7095500" y="4622362"/>
            <a:ext cx="1911000" cy="503100"/>
          </a:xfrm>
          <a:prstGeom prst="rect">
            <a:avLst/>
          </a:prstGeom>
          <a:noFill/>
          <a:ln>
            <a:noFill/>
          </a:ln>
        </p:spPr>
        <p:txBody>
          <a:bodyPr anchorCtr="0" anchor="t" bIns="71100" lIns="71100" spcFirstLastPara="1" rIns="71100" wrap="square" tIns="71100">
            <a:noAutofit/>
          </a:bodyPr>
          <a:lstStyle/>
          <a:p>
            <a:pPr indent="0" lvl="0" marL="0" marR="0" rtl="0" algn="ctr">
              <a:lnSpc>
                <a:spcPct val="100000"/>
              </a:lnSpc>
              <a:spcBef>
                <a:spcPts val="0"/>
              </a:spcBef>
              <a:spcAft>
                <a:spcPts val="0"/>
              </a:spcAft>
              <a:buNone/>
            </a:pPr>
            <a:r>
              <a:rPr lang="en">
                <a:solidFill>
                  <a:srgbClr val="434343"/>
                </a:solidFill>
              </a:rPr>
              <a:t>Rendering with </a:t>
            </a:r>
            <a:endParaRPr>
              <a:solidFill>
                <a:srgbClr val="434343"/>
              </a:solidFill>
            </a:endParaRPr>
          </a:p>
          <a:p>
            <a:pPr indent="0" lvl="0" marL="0" marR="0" rtl="0" algn="ctr">
              <a:lnSpc>
                <a:spcPct val="100000"/>
              </a:lnSpc>
              <a:spcBef>
                <a:spcPts val="0"/>
              </a:spcBef>
              <a:spcAft>
                <a:spcPts val="0"/>
              </a:spcAft>
              <a:buNone/>
            </a:pPr>
            <a:r>
              <a:rPr b="0" lang="en" strike="noStrike">
                <a:solidFill>
                  <a:srgbClr val="434343"/>
                </a:solidFill>
                <a:latin typeface="Arial"/>
                <a:ea typeface="Arial"/>
                <a:cs typeface="Arial"/>
                <a:sym typeface="Arial"/>
              </a:rPr>
              <a:t>32x20 RGB</a:t>
            </a:r>
            <a:endParaRPr b="0" strike="noStrike">
              <a:solidFill>
                <a:srgbClr val="000000"/>
              </a:solidFill>
              <a:latin typeface="Cambria"/>
              <a:ea typeface="Cambria"/>
              <a:cs typeface="Cambria"/>
              <a:sym typeface="Cambria"/>
            </a:endParaRPr>
          </a:p>
        </p:txBody>
      </p:sp>
      <p:sp>
        <p:nvSpPr>
          <p:cNvPr id="142" name="Google Shape;142;p13"/>
          <p:cNvSpPr/>
          <p:nvPr/>
        </p:nvSpPr>
        <p:spPr>
          <a:xfrm>
            <a:off x="1326938" y="5082426"/>
            <a:ext cx="2193000" cy="303900"/>
          </a:xfrm>
          <a:prstGeom prst="rect">
            <a:avLst/>
          </a:prstGeom>
          <a:noFill/>
          <a:ln>
            <a:noFill/>
          </a:ln>
        </p:spPr>
        <p:txBody>
          <a:bodyPr anchorCtr="0" anchor="t" bIns="71100" lIns="71100" spcFirstLastPara="1" rIns="71100" wrap="square" tIns="71100">
            <a:noAutofit/>
          </a:bodyPr>
          <a:lstStyle/>
          <a:p>
            <a:pPr indent="0" lvl="0" marL="0" marR="0" rtl="0" algn="ctr">
              <a:lnSpc>
                <a:spcPct val="100000"/>
              </a:lnSpc>
              <a:spcBef>
                <a:spcPts val="0"/>
              </a:spcBef>
              <a:spcAft>
                <a:spcPts val="0"/>
              </a:spcAft>
              <a:buNone/>
            </a:pPr>
            <a:r>
              <a:rPr lang="en">
                <a:solidFill>
                  <a:srgbClr val="434343"/>
                </a:solidFill>
              </a:rPr>
              <a:t>Components overview</a:t>
            </a:r>
            <a:endParaRPr b="0" strike="noStrike">
              <a:solidFill>
                <a:srgbClr val="000000"/>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4"/>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48" name="Google Shape;148;p14"/>
          <p:cNvSpPr txBox="1"/>
          <p:nvPr>
            <p:ph idx="1" type="subTitle"/>
          </p:nvPr>
        </p:nvSpPr>
        <p:spPr>
          <a:xfrm>
            <a:off x="349100" y="1154100"/>
            <a:ext cx="4148700" cy="4142400"/>
          </a:xfrm>
          <a:prstGeom prst="rect">
            <a:avLst/>
          </a:prstGeom>
        </p:spPr>
        <p:txBody>
          <a:bodyPr anchorCtr="0" anchor="ctr" bIns="0" lIns="0" spcFirstLastPara="1" rIns="0" wrap="square" tIns="0">
            <a:noAutofit/>
          </a:bodyPr>
          <a:lstStyle/>
          <a:p>
            <a:pPr indent="0" lvl="0" marL="0" rtl="0">
              <a:spcBef>
                <a:spcPts val="0"/>
              </a:spcBef>
              <a:spcAft>
                <a:spcPts val="0"/>
              </a:spcAft>
              <a:buNone/>
            </a:pPr>
            <a:r>
              <a:rPr lang="en"/>
              <a:t>Task:</a:t>
            </a:r>
            <a:endParaRPr/>
          </a:p>
          <a:p>
            <a:pPr indent="0" lvl="0" marL="0" rtl="0">
              <a:spcBef>
                <a:spcPts val="0"/>
              </a:spcBef>
              <a:spcAft>
                <a:spcPts val="0"/>
              </a:spcAft>
              <a:buNone/>
            </a:pPr>
            <a:r>
              <a:rPr b="1" lang="en"/>
              <a:t>Perform a power efficient locomotion at a specified</a:t>
            </a:r>
            <a:r>
              <a:rPr b="1" lang="en"/>
              <a:t> velocity.</a:t>
            </a:r>
            <a:endParaRPr b="1"/>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t>Learn:</a:t>
            </a:r>
            <a:endParaRPr/>
          </a:p>
          <a:p>
            <a:pPr indent="-330200" lvl="0" marL="457200" rtl="0">
              <a:spcBef>
                <a:spcPts val="0"/>
              </a:spcBef>
              <a:spcAft>
                <a:spcPts val="0"/>
              </a:spcAft>
              <a:buSzPts val="1600"/>
              <a:buChar char="●"/>
            </a:pPr>
            <a:r>
              <a:rPr lang="en"/>
              <a:t>Joint position commands for slithering locomotion</a:t>
            </a:r>
            <a:endParaRPr/>
          </a:p>
          <a:p>
            <a:pPr indent="-330200" lvl="0" marL="457200" rtl="0">
              <a:spcBef>
                <a:spcPts val="0"/>
              </a:spcBef>
              <a:spcAft>
                <a:spcPts val="0"/>
              </a:spcAft>
              <a:buSzPts val="1600"/>
              <a:buChar char="●"/>
            </a:pPr>
            <a:r>
              <a:rPr lang="en"/>
              <a:t>Control velocity</a:t>
            </a:r>
            <a:endParaRPr/>
          </a:p>
          <a:p>
            <a:pPr indent="-330200" lvl="0" marL="457200" rtl="0">
              <a:spcBef>
                <a:spcPts val="0"/>
              </a:spcBef>
              <a:spcAft>
                <a:spcPts val="0"/>
              </a:spcAft>
              <a:buSzPts val="1600"/>
              <a:buChar char="●"/>
            </a:pPr>
            <a:r>
              <a:rPr lang="en"/>
              <a:t>Power efficiency</a:t>
            </a:r>
            <a:endParaRPr/>
          </a:p>
          <a:p>
            <a:pPr indent="0" lvl="0" marL="0" rtl="0">
              <a:spcBef>
                <a:spcPts val="0"/>
              </a:spcBef>
              <a:spcAft>
                <a:spcPts val="0"/>
              </a:spcAft>
              <a:buNone/>
            </a:pPr>
            <a:r>
              <a:t/>
            </a:r>
            <a:endParaRPr/>
          </a:p>
          <a:p>
            <a:pPr indent="0" lvl="0" marL="0" rtl="0">
              <a:spcBef>
                <a:spcPts val="0"/>
              </a:spcBef>
              <a:spcAft>
                <a:spcPts val="0"/>
              </a:spcAft>
              <a:buNone/>
            </a:pPr>
            <a:r>
              <a:rPr lang="en"/>
              <a:t>Evaluation:</a:t>
            </a:r>
            <a:endParaRPr/>
          </a:p>
          <a:p>
            <a:pPr indent="0" lvl="0" marL="0" rtl="0">
              <a:spcBef>
                <a:spcPts val="0"/>
              </a:spcBef>
              <a:spcAft>
                <a:spcPts val="0"/>
              </a:spcAft>
              <a:buNone/>
            </a:pPr>
            <a:r>
              <a:rPr lang="en"/>
              <a:t>Comparison to traditional equation controller</a:t>
            </a:r>
            <a:endParaRPr/>
          </a:p>
        </p:txBody>
      </p:sp>
      <p:sp>
        <p:nvSpPr>
          <p:cNvPr id="149" name="Google Shape;149;p14"/>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1. Experiment: Autonomous Locomotion Control</a:t>
            </a:r>
            <a:endParaRPr/>
          </a:p>
        </p:txBody>
      </p:sp>
      <p:pic>
        <p:nvPicPr>
          <p:cNvPr id="150" name="Google Shape;150;p14"/>
          <p:cNvPicPr preferRelativeResize="0"/>
          <p:nvPr/>
        </p:nvPicPr>
        <p:blipFill>
          <a:blip r:embed="rId3">
            <a:alphaModFix/>
          </a:blip>
          <a:stretch>
            <a:fillRect/>
          </a:stretch>
        </p:blipFill>
        <p:spPr>
          <a:xfrm>
            <a:off x="4892187" y="1969188"/>
            <a:ext cx="4034812" cy="25122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15"/>
          <p:cNvPicPr preferRelativeResize="0"/>
          <p:nvPr/>
        </p:nvPicPr>
        <p:blipFill rotWithShape="1">
          <a:blip r:embed="rId3">
            <a:alphaModFix/>
          </a:blip>
          <a:srcRect b="0" l="0" r="0" t="0"/>
          <a:stretch/>
        </p:blipFill>
        <p:spPr>
          <a:xfrm>
            <a:off x="10473674" y="2243075"/>
            <a:ext cx="6055011" cy="2362550"/>
          </a:xfrm>
          <a:prstGeom prst="rect">
            <a:avLst/>
          </a:prstGeom>
          <a:noFill/>
          <a:ln>
            <a:noFill/>
          </a:ln>
        </p:spPr>
      </p:pic>
      <p:sp>
        <p:nvSpPr>
          <p:cNvPr id="156" name="Google Shape;156;p15"/>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57" name="Google Shape;157;p15"/>
          <p:cNvSpPr txBox="1"/>
          <p:nvPr>
            <p:ph idx="2" type="title"/>
          </p:nvPr>
        </p:nvSpPr>
        <p:spPr>
          <a:xfrm>
            <a:off x="349100" y="463600"/>
            <a:ext cx="6762900" cy="3960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O</a:t>
            </a:r>
            <a:r>
              <a:rPr lang="en"/>
              <a:t>bservation Space and </a:t>
            </a:r>
            <a:r>
              <a:rPr lang="en"/>
              <a:t>Action Space</a:t>
            </a:r>
            <a:endParaRPr/>
          </a:p>
        </p:txBody>
      </p:sp>
      <p:sp>
        <p:nvSpPr>
          <p:cNvPr id="158" name="Google Shape;158;p15"/>
          <p:cNvSpPr txBox="1"/>
          <p:nvPr>
            <p:ph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1. Experiment: Autonomous Locomotion Control</a:t>
            </a:r>
            <a:endParaRPr/>
          </a:p>
        </p:txBody>
      </p:sp>
      <p:grpSp>
        <p:nvGrpSpPr>
          <p:cNvPr id="159" name="Google Shape;159;p15"/>
          <p:cNvGrpSpPr/>
          <p:nvPr/>
        </p:nvGrpSpPr>
        <p:grpSpPr>
          <a:xfrm>
            <a:off x="9923031" y="1000660"/>
            <a:ext cx="200229" cy="433632"/>
            <a:chOff x="7518425" y="2536511"/>
            <a:chExt cx="934775" cy="2024425"/>
          </a:xfrm>
        </p:grpSpPr>
        <p:sp>
          <p:nvSpPr>
            <p:cNvPr id="160" name="Google Shape;160;p15"/>
            <p:cNvSpPr/>
            <p:nvPr/>
          </p:nvSpPr>
          <p:spPr>
            <a:xfrm>
              <a:off x="7679500" y="2845200"/>
              <a:ext cx="612600" cy="13869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Google Shape;161;p15"/>
            <p:cNvSpPr/>
            <p:nvPr/>
          </p:nvSpPr>
          <p:spPr>
            <a:xfrm>
              <a:off x="8292100" y="324430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Google Shape;162;p15"/>
            <p:cNvSpPr/>
            <p:nvPr/>
          </p:nvSpPr>
          <p:spPr>
            <a:xfrm>
              <a:off x="7679520" y="3918936"/>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Google Shape;163;p15"/>
            <p:cNvSpPr/>
            <p:nvPr/>
          </p:nvSpPr>
          <p:spPr>
            <a:xfrm rot="10800000">
              <a:off x="7679495" y="2536511"/>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 name="Google Shape;164;p15"/>
            <p:cNvSpPr/>
            <p:nvPr/>
          </p:nvSpPr>
          <p:spPr>
            <a:xfrm>
              <a:off x="7518425" y="323854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65" name="Google Shape;165;p15"/>
          <p:cNvGrpSpPr/>
          <p:nvPr/>
        </p:nvGrpSpPr>
        <p:grpSpPr>
          <a:xfrm>
            <a:off x="9923031" y="1434006"/>
            <a:ext cx="200229" cy="433632"/>
            <a:chOff x="7518425" y="2536511"/>
            <a:chExt cx="934775" cy="2024425"/>
          </a:xfrm>
        </p:grpSpPr>
        <p:sp>
          <p:nvSpPr>
            <p:cNvPr id="166" name="Google Shape;166;p15"/>
            <p:cNvSpPr/>
            <p:nvPr/>
          </p:nvSpPr>
          <p:spPr>
            <a:xfrm>
              <a:off x="7679500" y="2845200"/>
              <a:ext cx="612600" cy="13869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Google Shape;167;p15"/>
            <p:cNvSpPr/>
            <p:nvPr/>
          </p:nvSpPr>
          <p:spPr>
            <a:xfrm>
              <a:off x="8292100" y="324430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Google Shape;168;p15"/>
            <p:cNvSpPr/>
            <p:nvPr/>
          </p:nvSpPr>
          <p:spPr>
            <a:xfrm>
              <a:off x="7679520" y="3918936"/>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Google Shape;169;p15"/>
            <p:cNvSpPr/>
            <p:nvPr/>
          </p:nvSpPr>
          <p:spPr>
            <a:xfrm rot="10800000">
              <a:off x="7679495" y="2536511"/>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Google Shape;170;p15"/>
            <p:cNvSpPr/>
            <p:nvPr/>
          </p:nvSpPr>
          <p:spPr>
            <a:xfrm>
              <a:off x="7518425" y="323854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1" name="Google Shape;171;p15"/>
          <p:cNvGrpSpPr/>
          <p:nvPr/>
        </p:nvGrpSpPr>
        <p:grpSpPr>
          <a:xfrm>
            <a:off x="9923031" y="1867351"/>
            <a:ext cx="200229" cy="433632"/>
            <a:chOff x="7518425" y="2536511"/>
            <a:chExt cx="934775" cy="2024425"/>
          </a:xfrm>
        </p:grpSpPr>
        <p:sp>
          <p:nvSpPr>
            <p:cNvPr id="172" name="Google Shape;172;p15"/>
            <p:cNvSpPr/>
            <p:nvPr/>
          </p:nvSpPr>
          <p:spPr>
            <a:xfrm>
              <a:off x="7679500" y="2845200"/>
              <a:ext cx="612600" cy="13869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Google Shape;173;p15"/>
            <p:cNvSpPr/>
            <p:nvPr/>
          </p:nvSpPr>
          <p:spPr>
            <a:xfrm>
              <a:off x="8292100" y="324430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Google Shape;174;p15"/>
            <p:cNvSpPr/>
            <p:nvPr/>
          </p:nvSpPr>
          <p:spPr>
            <a:xfrm>
              <a:off x="7679520" y="3918936"/>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Google Shape;175;p15"/>
            <p:cNvSpPr/>
            <p:nvPr/>
          </p:nvSpPr>
          <p:spPr>
            <a:xfrm rot="10800000">
              <a:off x="7679495" y="2536511"/>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Google Shape;176;p15"/>
            <p:cNvSpPr/>
            <p:nvPr/>
          </p:nvSpPr>
          <p:spPr>
            <a:xfrm>
              <a:off x="7518425" y="323854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77" name="Google Shape;177;p15"/>
          <p:cNvGrpSpPr/>
          <p:nvPr/>
        </p:nvGrpSpPr>
        <p:grpSpPr>
          <a:xfrm>
            <a:off x="9923031" y="2300697"/>
            <a:ext cx="200229" cy="433632"/>
            <a:chOff x="7518425" y="2536511"/>
            <a:chExt cx="934775" cy="2024425"/>
          </a:xfrm>
        </p:grpSpPr>
        <p:sp>
          <p:nvSpPr>
            <p:cNvPr id="178" name="Google Shape;178;p15"/>
            <p:cNvSpPr/>
            <p:nvPr/>
          </p:nvSpPr>
          <p:spPr>
            <a:xfrm>
              <a:off x="7679500" y="2845200"/>
              <a:ext cx="612600" cy="13869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Google Shape;179;p15"/>
            <p:cNvSpPr/>
            <p:nvPr/>
          </p:nvSpPr>
          <p:spPr>
            <a:xfrm>
              <a:off x="8292100" y="324430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Google Shape;180;p15"/>
            <p:cNvSpPr/>
            <p:nvPr/>
          </p:nvSpPr>
          <p:spPr>
            <a:xfrm>
              <a:off x="7679520" y="3918936"/>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Google Shape;181;p15"/>
            <p:cNvSpPr/>
            <p:nvPr/>
          </p:nvSpPr>
          <p:spPr>
            <a:xfrm rot="10800000">
              <a:off x="7679495" y="2536511"/>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Google Shape;182;p15"/>
            <p:cNvSpPr/>
            <p:nvPr/>
          </p:nvSpPr>
          <p:spPr>
            <a:xfrm>
              <a:off x="7518425" y="323854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3" name="Google Shape;183;p15"/>
          <p:cNvGrpSpPr/>
          <p:nvPr/>
        </p:nvGrpSpPr>
        <p:grpSpPr>
          <a:xfrm>
            <a:off x="9923031" y="2734043"/>
            <a:ext cx="200229" cy="433632"/>
            <a:chOff x="7518425" y="2536511"/>
            <a:chExt cx="934775" cy="2024425"/>
          </a:xfrm>
        </p:grpSpPr>
        <p:sp>
          <p:nvSpPr>
            <p:cNvPr id="184" name="Google Shape;184;p15"/>
            <p:cNvSpPr/>
            <p:nvPr/>
          </p:nvSpPr>
          <p:spPr>
            <a:xfrm>
              <a:off x="7679500" y="2845200"/>
              <a:ext cx="612600" cy="13869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Google Shape;185;p15"/>
            <p:cNvSpPr/>
            <p:nvPr/>
          </p:nvSpPr>
          <p:spPr>
            <a:xfrm>
              <a:off x="8292100" y="324430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Google Shape;186;p15"/>
            <p:cNvSpPr/>
            <p:nvPr/>
          </p:nvSpPr>
          <p:spPr>
            <a:xfrm>
              <a:off x="7679520" y="3918936"/>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Google Shape;187;p15"/>
            <p:cNvSpPr/>
            <p:nvPr/>
          </p:nvSpPr>
          <p:spPr>
            <a:xfrm rot="10800000">
              <a:off x="7679495" y="2536511"/>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Google Shape;188;p15"/>
            <p:cNvSpPr/>
            <p:nvPr/>
          </p:nvSpPr>
          <p:spPr>
            <a:xfrm>
              <a:off x="7518425" y="323854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89" name="Google Shape;189;p15"/>
          <p:cNvGrpSpPr/>
          <p:nvPr/>
        </p:nvGrpSpPr>
        <p:grpSpPr>
          <a:xfrm>
            <a:off x="9923031" y="3167388"/>
            <a:ext cx="200229" cy="433632"/>
            <a:chOff x="7518425" y="2536511"/>
            <a:chExt cx="934775" cy="2024425"/>
          </a:xfrm>
        </p:grpSpPr>
        <p:sp>
          <p:nvSpPr>
            <p:cNvPr id="190" name="Google Shape;190;p15"/>
            <p:cNvSpPr/>
            <p:nvPr/>
          </p:nvSpPr>
          <p:spPr>
            <a:xfrm>
              <a:off x="7679500" y="2845200"/>
              <a:ext cx="612600" cy="13869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Google Shape;191;p15"/>
            <p:cNvSpPr/>
            <p:nvPr/>
          </p:nvSpPr>
          <p:spPr>
            <a:xfrm>
              <a:off x="8292100" y="324430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Google Shape;192;p15"/>
            <p:cNvSpPr/>
            <p:nvPr/>
          </p:nvSpPr>
          <p:spPr>
            <a:xfrm>
              <a:off x="7679520" y="3918936"/>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Google Shape;193;p15"/>
            <p:cNvSpPr/>
            <p:nvPr/>
          </p:nvSpPr>
          <p:spPr>
            <a:xfrm rot="10800000">
              <a:off x="7679495" y="2536511"/>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Google Shape;194;p15"/>
            <p:cNvSpPr/>
            <p:nvPr/>
          </p:nvSpPr>
          <p:spPr>
            <a:xfrm>
              <a:off x="7518425" y="323854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5" name="Google Shape;195;p15"/>
          <p:cNvGrpSpPr/>
          <p:nvPr/>
        </p:nvGrpSpPr>
        <p:grpSpPr>
          <a:xfrm>
            <a:off x="9923031" y="3600734"/>
            <a:ext cx="200229" cy="433632"/>
            <a:chOff x="7518425" y="2536511"/>
            <a:chExt cx="934775" cy="2024425"/>
          </a:xfrm>
        </p:grpSpPr>
        <p:sp>
          <p:nvSpPr>
            <p:cNvPr id="196" name="Google Shape;196;p15"/>
            <p:cNvSpPr/>
            <p:nvPr/>
          </p:nvSpPr>
          <p:spPr>
            <a:xfrm>
              <a:off x="7679500" y="2845200"/>
              <a:ext cx="612600" cy="13869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Google Shape;197;p15"/>
            <p:cNvSpPr/>
            <p:nvPr/>
          </p:nvSpPr>
          <p:spPr>
            <a:xfrm>
              <a:off x="8292100" y="324430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Google Shape;198;p15"/>
            <p:cNvSpPr/>
            <p:nvPr/>
          </p:nvSpPr>
          <p:spPr>
            <a:xfrm>
              <a:off x="7679520" y="3918936"/>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Google Shape;199;p15"/>
            <p:cNvSpPr/>
            <p:nvPr/>
          </p:nvSpPr>
          <p:spPr>
            <a:xfrm rot="10800000">
              <a:off x="7679495" y="2536511"/>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Google Shape;200;p15"/>
            <p:cNvSpPr/>
            <p:nvPr/>
          </p:nvSpPr>
          <p:spPr>
            <a:xfrm>
              <a:off x="7518425" y="323854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1" name="Google Shape;201;p15"/>
          <p:cNvGrpSpPr/>
          <p:nvPr/>
        </p:nvGrpSpPr>
        <p:grpSpPr>
          <a:xfrm>
            <a:off x="9923031" y="4034080"/>
            <a:ext cx="200229" cy="433632"/>
            <a:chOff x="7518425" y="2536511"/>
            <a:chExt cx="934775" cy="2024425"/>
          </a:xfrm>
        </p:grpSpPr>
        <p:sp>
          <p:nvSpPr>
            <p:cNvPr id="202" name="Google Shape;202;p15"/>
            <p:cNvSpPr/>
            <p:nvPr/>
          </p:nvSpPr>
          <p:spPr>
            <a:xfrm>
              <a:off x="7679500" y="2845200"/>
              <a:ext cx="612600" cy="13869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Google Shape;203;p15"/>
            <p:cNvSpPr/>
            <p:nvPr/>
          </p:nvSpPr>
          <p:spPr>
            <a:xfrm>
              <a:off x="8292100" y="324430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Google Shape;204;p15"/>
            <p:cNvSpPr/>
            <p:nvPr/>
          </p:nvSpPr>
          <p:spPr>
            <a:xfrm>
              <a:off x="7679520" y="3918936"/>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Google Shape;205;p15"/>
            <p:cNvSpPr/>
            <p:nvPr/>
          </p:nvSpPr>
          <p:spPr>
            <a:xfrm rot="10800000">
              <a:off x="7679495" y="2536511"/>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Google Shape;206;p15"/>
            <p:cNvSpPr/>
            <p:nvPr/>
          </p:nvSpPr>
          <p:spPr>
            <a:xfrm>
              <a:off x="7518425" y="323854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07" name="Google Shape;207;p15"/>
          <p:cNvGrpSpPr/>
          <p:nvPr/>
        </p:nvGrpSpPr>
        <p:grpSpPr>
          <a:xfrm>
            <a:off x="9923031" y="4467425"/>
            <a:ext cx="200229" cy="433632"/>
            <a:chOff x="7518425" y="2536511"/>
            <a:chExt cx="934775" cy="2024425"/>
          </a:xfrm>
        </p:grpSpPr>
        <p:sp>
          <p:nvSpPr>
            <p:cNvPr id="208" name="Google Shape;208;p15"/>
            <p:cNvSpPr/>
            <p:nvPr/>
          </p:nvSpPr>
          <p:spPr>
            <a:xfrm>
              <a:off x="7679500" y="2845200"/>
              <a:ext cx="612600" cy="13869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Google Shape;209;p15"/>
            <p:cNvSpPr/>
            <p:nvPr/>
          </p:nvSpPr>
          <p:spPr>
            <a:xfrm>
              <a:off x="8292100" y="324430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Google Shape;210;p15"/>
            <p:cNvSpPr/>
            <p:nvPr/>
          </p:nvSpPr>
          <p:spPr>
            <a:xfrm>
              <a:off x="7679520" y="3918936"/>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Google Shape;211;p15"/>
            <p:cNvSpPr/>
            <p:nvPr/>
          </p:nvSpPr>
          <p:spPr>
            <a:xfrm rot="10800000">
              <a:off x="7679495" y="2536511"/>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Google Shape;212;p15"/>
            <p:cNvSpPr/>
            <p:nvPr/>
          </p:nvSpPr>
          <p:spPr>
            <a:xfrm>
              <a:off x="7518425" y="323854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13" name="Google Shape;213;p15"/>
          <p:cNvGrpSpPr/>
          <p:nvPr/>
        </p:nvGrpSpPr>
        <p:grpSpPr>
          <a:xfrm>
            <a:off x="9923031" y="4900771"/>
            <a:ext cx="200229" cy="433632"/>
            <a:chOff x="7518425" y="2536511"/>
            <a:chExt cx="934775" cy="2024425"/>
          </a:xfrm>
        </p:grpSpPr>
        <p:sp>
          <p:nvSpPr>
            <p:cNvPr id="214" name="Google Shape;214;p15"/>
            <p:cNvSpPr/>
            <p:nvPr/>
          </p:nvSpPr>
          <p:spPr>
            <a:xfrm>
              <a:off x="7679500" y="2845200"/>
              <a:ext cx="612600" cy="13869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Google Shape;215;p15"/>
            <p:cNvSpPr/>
            <p:nvPr/>
          </p:nvSpPr>
          <p:spPr>
            <a:xfrm>
              <a:off x="8292100" y="324430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6" name="Google Shape;216;p15"/>
            <p:cNvSpPr/>
            <p:nvPr/>
          </p:nvSpPr>
          <p:spPr>
            <a:xfrm>
              <a:off x="7679520" y="3918936"/>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 name="Google Shape;217;p15"/>
            <p:cNvSpPr/>
            <p:nvPr/>
          </p:nvSpPr>
          <p:spPr>
            <a:xfrm rot="10800000">
              <a:off x="7679495" y="2536511"/>
              <a:ext cx="612600" cy="642000"/>
            </a:xfrm>
            <a:prstGeom prst="pie">
              <a:avLst>
                <a:gd fmla="val 0" name="adj1"/>
                <a:gd fmla="val 10786127"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Google Shape;218;p15"/>
            <p:cNvSpPr/>
            <p:nvPr/>
          </p:nvSpPr>
          <p:spPr>
            <a:xfrm>
              <a:off x="7518425" y="3238541"/>
              <a:ext cx="161100" cy="575100"/>
            </a:xfrm>
            <a:prstGeom prst="rect">
              <a:avLst/>
            </a:prstGeom>
            <a:solidFill>
              <a:srgbClr val="D98D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9" name="Google Shape;219;p15"/>
          <p:cNvSpPr/>
          <p:nvPr/>
        </p:nvSpPr>
        <p:spPr>
          <a:xfrm>
            <a:off x="7270000" y="1326700"/>
            <a:ext cx="1242600" cy="3750300"/>
          </a:xfrm>
          <a:prstGeom prst="roundRect">
            <a:avLst>
              <a:gd fmla="val 94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Google Shape;220;p15"/>
          <p:cNvSpPr/>
          <p:nvPr/>
        </p:nvSpPr>
        <p:spPr>
          <a:xfrm>
            <a:off x="1928600" y="1326750"/>
            <a:ext cx="5216100" cy="3750300"/>
          </a:xfrm>
          <a:prstGeom prst="roundRect">
            <a:avLst>
              <a:gd fmla="val 2925"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Google Shape;221;p15"/>
          <p:cNvSpPr/>
          <p:nvPr/>
        </p:nvSpPr>
        <p:spPr>
          <a:xfrm>
            <a:off x="4837800" y="1697200"/>
            <a:ext cx="2135700" cy="1383300"/>
          </a:xfrm>
          <a:prstGeom prst="roundRect">
            <a:avLst>
              <a:gd fmla="val 2925" name="adj"/>
            </a:avLst>
          </a:prstGeom>
          <a:no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Google Shape;222;p15"/>
          <p:cNvSpPr/>
          <p:nvPr/>
        </p:nvSpPr>
        <p:spPr>
          <a:xfrm>
            <a:off x="2057400" y="1697200"/>
            <a:ext cx="2553900" cy="3197700"/>
          </a:xfrm>
          <a:prstGeom prst="roundRect">
            <a:avLst>
              <a:gd fmla="val 2925" name="adj"/>
            </a:avLst>
          </a:prstGeom>
          <a:no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Google Shape;223;p15"/>
          <p:cNvSpPr/>
          <p:nvPr/>
        </p:nvSpPr>
        <p:spPr>
          <a:xfrm>
            <a:off x="583800" y="1326600"/>
            <a:ext cx="1242600" cy="3750300"/>
          </a:xfrm>
          <a:prstGeom prst="roundRect">
            <a:avLst>
              <a:gd fmla="val 8139"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Google Shape;224;p15"/>
          <p:cNvSpPr/>
          <p:nvPr/>
        </p:nvSpPr>
        <p:spPr>
          <a:xfrm>
            <a:off x="4977975" y="2198675"/>
            <a:ext cx="15750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strike="noStrike">
                <a:solidFill>
                  <a:srgbClr val="434343"/>
                </a:solidFill>
              </a:rPr>
              <a:t>Joint</a:t>
            </a:r>
            <a:r>
              <a:rPr lang="en">
                <a:solidFill>
                  <a:srgbClr val="434343"/>
                </a:solidFill>
              </a:rPr>
              <a:t> positions [8]</a:t>
            </a:r>
            <a:endParaRPr strike="noStrike">
              <a:solidFill>
                <a:srgbClr val="000000"/>
              </a:solidFill>
            </a:endParaRPr>
          </a:p>
        </p:txBody>
      </p:sp>
      <p:sp>
        <p:nvSpPr>
          <p:cNvPr id="225" name="Google Shape;225;p15"/>
          <p:cNvSpPr/>
          <p:nvPr/>
        </p:nvSpPr>
        <p:spPr>
          <a:xfrm>
            <a:off x="2057400" y="1694300"/>
            <a:ext cx="20001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a:solidFill>
                  <a:srgbClr val="434343"/>
                </a:solidFill>
              </a:rPr>
              <a:t>Observation</a:t>
            </a:r>
            <a:r>
              <a:rPr lang="en" strike="noStrike">
                <a:solidFill>
                  <a:srgbClr val="434343"/>
                </a:solidFill>
              </a:rPr>
              <a:t> </a:t>
            </a:r>
            <a:r>
              <a:rPr lang="en">
                <a:solidFill>
                  <a:srgbClr val="434343"/>
                </a:solidFill>
              </a:rPr>
              <a:t>space [27]</a:t>
            </a:r>
            <a:endParaRPr strike="noStrike">
              <a:solidFill>
                <a:srgbClr val="434343"/>
              </a:solidFill>
            </a:endParaRPr>
          </a:p>
        </p:txBody>
      </p:sp>
      <p:sp>
        <p:nvSpPr>
          <p:cNvPr id="226" name="Google Shape;226;p15"/>
          <p:cNvSpPr/>
          <p:nvPr/>
        </p:nvSpPr>
        <p:spPr>
          <a:xfrm>
            <a:off x="2209800" y="3443525"/>
            <a:ext cx="22539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t/>
            </a:r>
            <a:endParaRPr strike="noStrike">
              <a:solidFill>
                <a:srgbClr val="434343"/>
              </a:solidFill>
            </a:endParaRPr>
          </a:p>
        </p:txBody>
      </p:sp>
      <p:sp>
        <p:nvSpPr>
          <p:cNvPr id="227" name="Google Shape;227;p15"/>
          <p:cNvSpPr/>
          <p:nvPr/>
        </p:nvSpPr>
        <p:spPr>
          <a:xfrm>
            <a:off x="2209800" y="2191725"/>
            <a:ext cx="2325300" cy="2172900"/>
          </a:xfrm>
          <a:prstGeom prst="rect">
            <a:avLst/>
          </a:prstGeom>
          <a:noFill/>
          <a:ln>
            <a:noFill/>
          </a:ln>
        </p:spPr>
        <p:txBody>
          <a:bodyPr anchorCtr="0" anchor="t" bIns="71100" lIns="71100" spcFirstLastPara="1" rIns="71100" wrap="square" tIns="71100">
            <a:noAutofit/>
          </a:bodyPr>
          <a:lstStyle/>
          <a:p>
            <a:pPr indent="0" lvl="0" marL="0" rtl="0">
              <a:spcBef>
                <a:spcPts val="0"/>
              </a:spcBef>
              <a:spcAft>
                <a:spcPts val="0"/>
              </a:spcAft>
              <a:buNone/>
            </a:pPr>
            <a:r>
              <a:rPr lang="en">
                <a:solidFill>
                  <a:srgbClr val="434343"/>
                </a:solidFill>
              </a:rPr>
              <a:t>Head module velocity [1]</a:t>
            </a:r>
            <a:endParaRPr>
              <a:solidFill>
                <a:srgbClr val="434343"/>
              </a:solidFill>
            </a:endParaRPr>
          </a:p>
          <a:p>
            <a:pPr indent="0" lvl="0" marL="0" rtl="0">
              <a:spcBef>
                <a:spcPts val="0"/>
              </a:spcBef>
              <a:spcAft>
                <a:spcPts val="0"/>
              </a:spcAft>
              <a:buNone/>
            </a:pPr>
            <a:r>
              <a:rPr lang="en">
                <a:solidFill>
                  <a:srgbClr val="434343"/>
                </a:solidFill>
              </a:rPr>
              <a:t>Joint positions [8]</a:t>
            </a:r>
            <a:endParaRPr>
              <a:solidFill>
                <a:srgbClr val="434343"/>
              </a:solidFill>
            </a:endParaRPr>
          </a:p>
          <a:p>
            <a:pPr indent="0" lvl="0" marL="0" rtl="0">
              <a:spcBef>
                <a:spcPts val="0"/>
              </a:spcBef>
              <a:spcAft>
                <a:spcPts val="0"/>
              </a:spcAft>
              <a:buNone/>
            </a:pPr>
            <a:r>
              <a:rPr lang="en">
                <a:solidFill>
                  <a:srgbClr val="434343"/>
                </a:solidFill>
              </a:rPr>
              <a:t>Joint angular velocities [8]</a:t>
            </a:r>
            <a:endParaRPr>
              <a:solidFill>
                <a:srgbClr val="434343"/>
              </a:solidFill>
            </a:endParaRPr>
          </a:p>
          <a:p>
            <a:pPr indent="0" lvl="0" marL="0" rtl="0">
              <a:spcBef>
                <a:spcPts val="0"/>
              </a:spcBef>
              <a:spcAft>
                <a:spcPts val="0"/>
              </a:spcAft>
              <a:buNone/>
            </a:pPr>
            <a:r>
              <a:t/>
            </a:r>
            <a:endParaRPr>
              <a:solidFill>
                <a:srgbClr val="434343"/>
              </a:solidFill>
            </a:endParaRPr>
          </a:p>
          <a:p>
            <a:pPr indent="0" lvl="0" marL="0" rtl="0">
              <a:spcBef>
                <a:spcPts val="0"/>
              </a:spcBef>
              <a:spcAft>
                <a:spcPts val="0"/>
              </a:spcAft>
              <a:buNone/>
            </a:pPr>
            <a:r>
              <a:rPr lang="en">
                <a:solidFill>
                  <a:srgbClr val="434343"/>
                </a:solidFill>
              </a:rPr>
              <a:t>Head direction  [1]</a:t>
            </a:r>
            <a:endParaRPr>
              <a:solidFill>
                <a:srgbClr val="434343"/>
              </a:solidFill>
            </a:endParaRPr>
          </a:p>
          <a:p>
            <a:pPr indent="0" lvl="0" marL="0" rtl="0">
              <a:spcBef>
                <a:spcPts val="0"/>
              </a:spcBef>
              <a:spcAft>
                <a:spcPts val="0"/>
              </a:spcAft>
              <a:buNone/>
            </a:pPr>
            <a:r>
              <a:rPr lang="en">
                <a:solidFill>
                  <a:srgbClr val="434343"/>
                </a:solidFill>
              </a:rPr>
              <a:t>Actuator torque outputs [8]</a:t>
            </a:r>
            <a:endParaRPr>
              <a:solidFill>
                <a:srgbClr val="434343"/>
              </a:solidFill>
            </a:endParaRPr>
          </a:p>
          <a:p>
            <a:pPr indent="0" lvl="0" marL="0" rtl="0">
              <a:spcBef>
                <a:spcPts val="0"/>
              </a:spcBef>
              <a:spcAft>
                <a:spcPts val="0"/>
              </a:spcAft>
              <a:buClr>
                <a:schemeClr val="dk1"/>
              </a:buClr>
              <a:buFont typeface="Arial"/>
              <a:buNone/>
            </a:pPr>
            <a:r>
              <a:rPr lang="en">
                <a:solidFill>
                  <a:srgbClr val="434343"/>
                </a:solidFill>
              </a:rPr>
              <a:t>Specified target velocity [1]</a:t>
            </a:r>
            <a:endParaRPr>
              <a:solidFill>
                <a:srgbClr val="434343"/>
              </a:solidFill>
            </a:endParaRPr>
          </a:p>
        </p:txBody>
      </p:sp>
      <p:sp>
        <p:nvSpPr>
          <p:cNvPr id="228" name="Google Shape;228;p15"/>
          <p:cNvSpPr/>
          <p:nvPr/>
        </p:nvSpPr>
        <p:spPr>
          <a:xfrm>
            <a:off x="4825575" y="1697200"/>
            <a:ext cx="14577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a:solidFill>
                  <a:srgbClr val="434343"/>
                </a:solidFill>
              </a:rPr>
              <a:t>Action</a:t>
            </a:r>
            <a:r>
              <a:rPr lang="en" strike="noStrike">
                <a:solidFill>
                  <a:srgbClr val="434343"/>
                </a:solidFill>
              </a:rPr>
              <a:t> </a:t>
            </a:r>
            <a:r>
              <a:rPr lang="en">
                <a:solidFill>
                  <a:srgbClr val="434343"/>
                </a:solidFill>
              </a:rPr>
              <a:t>space [8]</a:t>
            </a:r>
            <a:endParaRPr strike="noStrike">
              <a:solidFill>
                <a:srgbClr val="434343"/>
              </a:solidFill>
            </a:endParaRPr>
          </a:p>
        </p:txBody>
      </p:sp>
      <p:grpSp>
        <p:nvGrpSpPr>
          <p:cNvPr id="229" name="Google Shape;229;p15"/>
          <p:cNvGrpSpPr/>
          <p:nvPr/>
        </p:nvGrpSpPr>
        <p:grpSpPr>
          <a:xfrm flipH="1" rot="1800021">
            <a:off x="1017164" y="2784408"/>
            <a:ext cx="200227" cy="433627"/>
            <a:chOff x="7518425" y="2536511"/>
            <a:chExt cx="934775" cy="2024425"/>
          </a:xfrm>
        </p:grpSpPr>
        <p:sp>
          <p:nvSpPr>
            <p:cNvPr id="230" name="Google Shape;230;p15"/>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Google Shape;231;p15"/>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Google Shape;232;p15"/>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Google Shape;233;p15"/>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Google Shape;234;p15"/>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35" name="Google Shape;235;p15"/>
          <p:cNvGrpSpPr/>
          <p:nvPr/>
        </p:nvGrpSpPr>
        <p:grpSpPr>
          <a:xfrm flipH="1">
            <a:off x="907150" y="3200593"/>
            <a:ext cx="200229" cy="433632"/>
            <a:chOff x="7518425" y="2536511"/>
            <a:chExt cx="934775" cy="2024425"/>
          </a:xfrm>
        </p:grpSpPr>
        <p:sp>
          <p:nvSpPr>
            <p:cNvPr id="236" name="Google Shape;236;p15"/>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Google Shape;237;p15"/>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Google Shape;238;p15"/>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Google Shape;239;p15"/>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Google Shape;240;p15"/>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1" name="Google Shape;241;p15"/>
          <p:cNvGrpSpPr/>
          <p:nvPr/>
        </p:nvGrpSpPr>
        <p:grpSpPr>
          <a:xfrm flipH="1" rot="-899400">
            <a:off x="966356" y="3633634"/>
            <a:ext cx="200218" cy="433609"/>
            <a:chOff x="7518425" y="2536511"/>
            <a:chExt cx="934775" cy="2024425"/>
          </a:xfrm>
        </p:grpSpPr>
        <p:sp>
          <p:nvSpPr>
            <p:cNvPr id="242" name="Google Shape;242;p15"/>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Google Shape;243;p15"/>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Google Shape;244;p15"/>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Google Shape;245;p15"/>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Google Shape;246;p15"/>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47" name="Google Shape;247;p15"/>
          <p:cNvGrpSpPr/>
          <p:nvPr/>
        </p:nvGrpSpPr>
        <p:grpSpPr>
          <a:xfrm flipH="1" rot="899400">
            <a:off x="967994" y="4067779"/>
            <a:ext cx="200218" cy="433609"/>
            <a:chOff x="7518425" y="2536511"/>
            <a:chExt cx="934775" cy="2024425"/>
          </a:xfrm>
        </p:grpSpPr>
        <p:sp>
          <p:nvSpPr>
            <p:cNvPr id="248" name="Google Shape;248;p15"/>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Google Shape;249;p15"/>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Google Shape;250;p15"/>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Google Shape;251;p15"/>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Google Shape;252;p15"/>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53" name="Google Shape;253;p15"/>
          <p:cNvSpPr/>
          <p:nvPr/>
        </p:nvSpPr>
        <p:spPr>
          <a:xfrm rot="900395">
            <a:off x="911130" y="4073946"/>
            <a:ext cx="309350" cy="437280"/>
          </a:xfrm>
          <a:prstGeom prst="rect">
            <a:avLst/>
          </a:prstGeom>
          <a:gradFill>
            <a:gsLst>
              <a:gs pos="0">
                <a:srgbClr val="FFFFFF"/>
              </a:gs>
              <a:gs pos="35000">
                <a:srgbClr val="FFFFFF"/>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Google Shape;254;p15"/>
          <p:cNvSpPr/>
          <p:nvPr/>
        </p:nvSpPr>
        <p:spPr>
          <a:xfrm>
            <a:off x="1958429" y="1313300"/>
            <a:ext cx="16803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a:solidFill>
                  <a:srgbClr val="434343"/>
                </a:solidFill>
              </a:rPr>
              <a:t>Controller</a:t>
            </a:r>
            <a:endParaRPr strike="noStrike">
              <a:solidFill>
                <a:srgbClr val="434343"/>
              </a:solidFill>
            </a:endParaRPr>
          </a:p>
        </p:txBody>
      </p:sp>
      <p:cxnSp>
        <p:nvCxnSpPr>
          <p:cNvPr id="255" name="Google Shape;255;p15"/>
          <p:cNvCxnSpPr/>
          <p:nvPr/>
        </p:nvCxnSpPr>
        <p:spPr>
          <a:xfrm rot="10800000">
            <a:off x="700975" y="1696750"/>
            <a:ext cx="0" cy="3239100"/>
          </a:xfrm>
          <a:prstGeom prst="straightConnector1">
            <a:avLst/>
          </a:prstGeom>
          <a:noFill/>
          <a:ln cap="flat" cmpd="sng" w="9525">
            <a:solidFill>
              <a:srgbClr val="000000"/>
            </a:solidFill>
            <a:prstDash val="solid"/>
            <a:round/>
            <a:headEnd len="med" w="med" type="none"/>
            <a:tailEnd len="med" w="med" type="triangle"/>
          </a:ln>
        </p:spPr>
      </p:cxnSp>
      <p:cxnSp>
        <p:nvCxnSpPr>
          <p:cNvPr id="256" name="Google Shape;256;p15"/>
          <p:cNvCxnSpPr/>
          <p:nvPr/>
        </p:nvCxnSpPr>
        <p:spPr>
          <a:xfrm flipH="1" rot="10800000">
            <a:off x="1251109" y="2033906"/>
            <a:ext cx="414900" cy="718500"/>
          </a:xfrm>
          <a:prstGeom prst="straightConnector1">
            <a:avLst/>
          </a:prstGeom>
          <a:noFill/>
          <a:ln cap="flat" cmpd="sng" w="9525">
            <a:solidFill>
              <a:srgbClr val="000000"/>
            </a:solidFill>
            <a:prstDash val="dash"/>
            <a:round/>
            <a:headEnd len="med" w="med" type="none"/>
            <a:tailEnd len="med" w="med" type="triangle"/>
          </a:ln>
        </p:spPr>
      </p:cxnSp>
      <p:grpSp>
        <p:nvGrpSpPr>
          <p:cNvPr id="257" name="Google Shape;257;p15"/>
          <p:cNvGrpSpPr/>
          <p:nvPr/>
        </p:nvGrpSpPr>
        <p:grpSpPr>
          <a:xfrm flipH="1" rot="899400">
            <a:off x="7768108" y="2420379"/>
            <a:ext cx="200218" cy="433609"/>
            <a:chOff x="7518425" y="2536511"/>
            <a:chExt cx="934775" cy="2024425"/>
          </a:xfrm>
        </p:grpSpPr>
        <p:sp>
          <p:nvSpPr>
            <p:cNvPr id="258" name="Google Shape;258;p15"/>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Google Shape;259;p15"/>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0" name="Google Shape;260;p15"/>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Google Shape;261;p15"/>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Google Shape;262;p15"/>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3" name="Google Shape;263;p15"/>
          <p:cNvGrpSpPr/>
          <p:nvPr/>
        </p:nvGrpSpPr>
        <p:grpSpPr>
          <a:xfrm flipH="1">
            <a:off x="7708625" y="2853406"/>
            <a:ext cx="200229" cy="433632"/>
            <a:chOff x="7518425" y="2536511"/>
            <a:chExt cx="934775" cy="2024425"/>
          </a:xfrm>
        </p:grpSpPr>
        <p:sp>
          <p:nvSpPr>
            <p:cNvPr id="264" name="Google Shape;264;p15"/>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Google Shape;265;p15"/>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Google Shape;266;p15"/>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Google Shape;267;p15"/>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8" name="Google Shape;268;p15"/>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69" name="Google Shape;269;p15"/>
          <p:cNvGrpSpPr/>
          <p:nvPr/>
        </p:nvGrpSpPr>
        <p:grpSpPr>
          <a:xfrm flipH="1" rot="-899400">
            <a:off x="7767831" y="3286446"/>
            <a:ext cx="200218" cy="433609"/>
            <a:chOff x="7518425" y="2536511"/>
            <a:chExt cx="934775" cy="2024425"/>
          </a:xfrm>
        </p:grpSpPr>
        <p:sp>
          <p:nvSpPr>
            <p:cNvPr id="270" name="Google Shape;270;p15"/>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Google Shape;271;p15"/>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Google Shape;272;p15"/>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Google Shape;273;p15"/>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4" name="Google Shape;274;p15"/>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75" name="Google Shape;275;p15"/>
          <p:cNvGrpSpPr/>
          <p:nvPr/>
        </p:nvGrpSpPr>
        <p:grpSpPr>
          <a:xfrm flipH="1" rot="899400">
            <a:off x="7769469" y="3720592"/>
            <a:ext cx="200218" cy="433609"/>
            <a:chOff x="7518425" y="2536511"/>
            <a:chExt cx="934775" cy="2024425"/>
          </a:xfrm>
        </p:grpSpPr>
        <p:sp>
          <p:nvSpPr>
            <p:cNvPr id="276" name="Google Shape;276;p15"/>
            <p:cNvSpPr/>
            <p:nvPr/>
          </p:nvSpPr>
          <p:spPr>
            <a:xfrm>
              <a:off x="7679500" y="2845200"/>
              <a:ext cx="612600" cy="13869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Google Shape;277;p15"/>
            <p:cNvSpPr/>
            <p:nvPr/>
          </p:nvSpPr>
          <p:spPr>
            <a:xfrm>
              <a:off x="8292100" y="324430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Google Shape;278;p15"/>
            <p:cNvSpPr/>
            <p:nvPr/>
          </p:nvSpPr>
          <p:spPr>
            <a:xfrm>
              <a:off x="7679520" y="3918936"/>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Google Shape;279;p15"/>
            <p:cNvSpPr/>
            <p:nvPr/>
          </p:nvSpPr>
          <p:spPr>
            <a:xfrm rot="10800000">
              <a:off x="7679495" y="2536511"/>
              <a:ext cx="612600" cy="642000"/>
            </a:xfrm>
            <a:prstGeom prst="pie">
              <a:avLst>
                <a:gd fmla="val 0" name="adj1"/>
                <a:gd fmla="val 10786127" name="adj2"/>
              </a:avLst>
            </a:prstGeom>
            <a:solidFill>
              <a:srgbClr val="FF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0" name="Google Shape;280;p15"/>
            <p:cNvSpPr/>
            <p:nvPr/>
          </p:nvSpPr>
          <p:spPr>
            <a:xfrm>
              <a:off x="7518425" y="3238541"/>
              <a:ext cx="161100" cy="575100"/>
            </a:xfrm>
            <a:prstGeom prst="rect">
              <a:avLst/>
            </a:prstGeom>
            <a:solidFill>
              <a:srgbClr val="D98D4F"/>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1" name="Google Shape;281;p15"/>
          <p:cNvSpPr/>
          <p:nvPr/>
        </p:nvSpPr>
        <p:spPr>
          <a:xfrm rot="900395">
            <a:off x="7712605" y="3726758"/>
            <a:ext cx="309350" cy="437280"/>
          </a:xfrm>
          <a:prstGeom prst="rect">
            <a:avLst/>
          </a:prstGeom>
          <a:gradFill>
            <a:gsLst>
              <a:gs pos="0">
                <a:srgbClr val="FFFFFF"/>
              </a:gs>
              <a:gs pos="35000">
                <a:srgbClr val="FFFFFF"/>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Google Shape;282;p15"/>
          <p:cNvSpPr/>
          <p:nvPr/>
        </p:nvSpPr>
        <p:spPr>
          <a:xfrm>
            <a:off x="904127" y="1933015"/>
            <a:ext cx="641400" cy="641400"/>
          </a:xfrm>
          <a:prstGeom prst="arc">
            <a:avLst>
              <a:gd fmla="val 16200000" name="adj1"/>
              <a:gd fmla="val 21120257" name="adj2"/>
            </a:avLst>
          </a:prstGeom>
          <a:no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83" name="Google Shape;283;p15"/>
          <p:cNvCxnSpPr>
            <a:endCxn id="233" idx="1"/>
          </p:cNvCxnSpPr>
          <p:nvPr/>
        </p:nvCxnSpPr>
        <p:spPr>
          <a:xfrm>
            <a:off x="1224789" y="1695958"/>
            <a:ext cx="900" cy="1117500"/>
          </a:xfrm>
          <a:prstGeom prst="straightConnector1">
            <a:avLst/>
          </a:prstGeom>
          <a:noFill/>
          <a:ln cap="flat" cmpd="sng" w="9525">
            <a:solidFill>
              <a:srgbClr val="434343"/>
            </a:solidFill>
            <a:prstDash val="dash"/>
            <a:round/>
            <a:headEnd len="med" w="med" type="triangle"/>
            <a:tailEnd len="med" w="med" type="none"/>
          </a:ln>
        </p:spPr>
      </p:cxnSp>
      <p:sp>
        <p:nvSpPr>
          <p:cNvPr id="284" name="Google Shape;284;p15"/>
          <p:cNvSpPr/>
          <p:nvPr/>
        </p:nvSpPr>
        <p:spPr>
          <a:xfrm>
            <a:off x="618400" y="1313300"/>
            <a:ext cx="11547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a:solidFill>
                  <a:srgbClr val="434343"/>
                </a:solidFill>
              </a:rPr>
              <a:t>Environment</a:t>
            </a:r>
            <a:endParaRPr strike="noStrike">
              <a:solidFill>
                <a:srgbClr val="434343"/>
              </a:solidFill>
            </a:endParaRPr>
          </a:p>
        </p:txBody>
      </p:sp>
      <p:sp>
        <p:nvSpPr>
          <p:cNvPr id="285" name="Google Shape;285;p15"/>
          <p:cNvSpPr txBox="1"/>
          <p:nvPr/>
        </p:nvSpPr>
        <p:spPr>
          <a:xfrm>
            <a:off x="794625" y="4471050"/>
            <a:ext cx="8715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rPr>
              <a:t>0.25 m/s</a:t>
            </a:r>
            <a:endParaRPr>
              <a:solidFill>
                <a:srgbClr val="434343"/>
              </a:solidFill>
            </a:endParaRPr>
          </a:p>
        </p:txBody>
      </p:sp>
      <p:sp>
        <p:nvSpPr>
          <p:cNvPr id="286" name="Google Shape;286;p15"/>
          <p:cNvSpPr/>
          <p:nvPr/>
        </p:nvSpPr>
        <p:spPr>
          <a:xfrm>
            <a:off x="7304600" y="1349400"/>
            <a:ext cx="1154700" cy="303900"/>
          </a:xfrm>
          <a:prstGeom prst="rect">
            <a:avLst/>
          </a:prstGeom>
          <a:noFill/>
          <a:ln>
            <a:noFill/>
          </a:ln>
        </p:spPr>
        <p:txBody>
          <a:bodyPr anchorCtr="0" anchor="t" bIns="71100" lIns="71100" spcFirstLastPara="1" rIns="71100" wrap="square" tIns="71100">
            <a:noAutofit/>
          </a:bodyPr>
          <a:lstStyle/>
          <a:p>
            <a:pPr indent="0" lvl="0" marL="0" marR="0" rtl="0" algn="l">
              <a:lnSpc>
                <a:spcPct val="100000"/>
              </a:lnSpc>
              <a:spcBef>
                <a:spcPts val="0"/>
              </a:spcBef>
              <a:spcAft>
                <a:spcPts val="0"/>
              </a:spcAft>
              <a:buNone/>
            </a:pPr>
            <a:r>
              <a:rPr lang="en">
                <a:solidFill>
                  <a:srgbClr val="434343"/>
                </a:solidFill>
              </a:rPr>
              <a:t>Environment</a:t>
            </a:r>
            <a:endParaRPr strike="noStrike">
              <a:solidFill>
                <a:srgbClr val="434343"/>
              </a:solidFill>
            </a:endParaRPr>
          </a:p>
        </p:txBody>
      </p:sp>
      <p:pic>
        <p:nvPicPr>
          <p:cNvPr id="287" name="Google Shape;287;p15"/>
          <p:cNvPicPr preferRelativeResize="0"/>
          <p:nvPr/>
        </p:nvPicPr>
        <p:blipFill rotWithShape="1">
          <a:blip r:embed="rId4">
            <a:alphaModFix/>
          </a:blip>
          <a:srcRect b="0" l="0" r="67833" t="23553"/>
          <a:stretch/>
        </p:blipFill>
        <p:spPr>
          <a:xfrm>
            <a:off x="5884079" y="4314648"/>
            <a:ext cx="475526" cy="433650"/>
          </a:xfrm>
          <a:prstGeom prst="rect">
            <a:avLst/>
          </a:prstGeom>
          <a:noFill/>
          <a:ln>
            <a:noFill/>
          </a:ln>
        </p:spPr>
      </p:pic>
      <p:cxnSp>
        <p:nvCxnSpPr>
          <p:cNvPr id="288" name="Google Shape;288;p15"/>
          <p:cNvCxnSpPr/>
          <p:nvPr/>
        </p:nvCxnSpPr>
        <p:spPr>
          <a:xfrm rot="10800000">
            <a:off x="4418675" y="4654700"/>
            <a:ext cx="1319100" cy="14700"/>
          </a:xfrm>
          <a:prstGeom prst="straightConnector1">
            <a:avLst/>
          </a:prstGeom>
          <a:noFill/>
          <a:ln cap="flat" cmpd="sng" w="9525">
            <a:solidFill>
              <a:srgbClr val="434343"/>
            </a:solidFill>
            <a:prstDash val="solid"/>
            <a:round/>
            <a:headEnd len="med" w="med" type="triangle"/>
            <a:tailEnd len="med" w="med" type="none"/>
          </a:ln>
        </p:spPr>
      </p:cxnSp>
      <p:cxnSp>
        <p:nvCxnSpPr>
          <p:cNvPr id="289" name="Google Shape;289;p15"/>
          <p:cNvCxnSpPr/>
          <p:nvPr/>
        </p:nvCxnSpPr>
        <p:spPr>
          <a:xfrm rot="10800000">
            <a:off x="6006025" y="2825850"/>
            <a:ext cx="0" cy="1318200"/>
          </a:xfrm>
          <a:prstGeom prst="straightConnector1">
            <a:avLst/>
          </a:prstGeom>
          <a:noFill/>
          <a:ln cap="flat" cmpd="sng" w="9525">
            <a:solidFill>
              <a:srgbClr val="434343"/>
            </a:solidFill>
            <a:prstDash val="solid"/>
            <a:round/>
            <a:headEnd len="med" w="med" type="triangle"/>
            <a:tailEnd len="med" w="med" type="triangle"/>
          </a:ln>
        </p:spPr>
      </p:cxnSp>
      <p:cxnSp>
        <p:nvCxnSpPr>
          <p:cNvPr id="290" name="Google Shape;290;p15"/>
          <p:cNvCxnSpPr/>
          <p:nvPr/>
        </p:nvCxnSpPr>
        <p:spPr>
          <a:xfrm rot="10800000">
            <a:off x="1666127" y="3505425"/>
            <a:ext cx="563700" cy="0"/>
          </a:xfrm>
          <a:prstGeom prst="straightConnector1">
            <a:avLst/>
          </a:prstGeom>
          <a:noFill/>
          <a:ln cap="flat" cmpd="sng" w="9525">
            <a:solidFill>
              <a:srgbClr val="434343"/>
            </a:solidFill>
            <a:prstDash val="solid"/>
            <a:round/>
            <a:headEnd len="med" w="med" type="triangle"/>
            <a:tailEnd len="med" w="med" type="none"/>
          </a:ln>
        </p:spPr>
      </p:cxnSp>
      <p:cxnSp>
        <p:nvCxnSpPr>
          <p:cNvPr id="291" name="Google Shape;291;p15"/>
          <p:cNvCxnSpPr/>
          <p:nvPr/>
        </p:nvCxnSpPr>
        <p:spPr>
          <a:xfrm rot="10800000">
            <a:off x="6446475" y="4669400"/>
            <a:ext cx="1114200" cy="0"/>
          </a:xfrm>
          <a:prstGeom prst="straightConnector1">
            <a:avLst/>
          </a:prstGeom>
          <a:noFill/>
          <a:ln cap="flat" cmpd="sng" w="9525">
            <a:solidFill>
              <a:srgbClr val="434343"/>
            </a:solidFill>
            <a:prstDash val="solid"/>
            <a:round/>
            <a:headEnd len="med" w="med" type="triangle"/>
            <a:tailEnd len="med" w="med" type="none"/>
          </a:ln>
        </p:spPr>
      </p:cxnSp>
      <p:sp>
        <p:nvSpPr>
          <p:cNvPr id="292" name="Google Shape;292;p15"/>
          <p:cNvSpPr txBox="1"/>
          <p:nvPr/>
        </p:nvSpPr>
        <p:spPr>
          <a:xfrm>
            <a:off x="4585723" y="4312100"/>
            <a:ext cx="1242600" cy="43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34343"/>
                </a:solidFill>
              </a:rPr>
              <a:t>Observation</a:t>
            </a:r>
            <a:endParaRPr/>
          </a:p>
        </p:txBody>
      </p:sp>
      <p:sp>
        <p:nvSpPr>
          <p:cNvPr id="293" name="Google Shape;293;p15"/>
          <p:cNvSpPr txBox="1"/>
          <p:nvPr/>
        </p:nvSpPr>
        <p:spPr>
          <a:xfrm>
            <a:off x="6390170" y="4312102"/>
            <a:ext cx="1154700" cy="43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34343"/>
                </a:solidFill>
              </a:rPr>
              <a:t>Action</a:t>
            </a:r>
            <a:endParaRPr/>
          </a:p>
        </p:txBody>
      </p:sp>
      <p:cxnSp>
        <p:nvCxnSpPr>
          <p:cNvPr id="294" name="Google Shape;294;p15"/>
          <p:cNvCxnSpPr/>
          <p:nvPr/>
        </p:nvCxnSpPr>
        <p:spPr>
          <a:xfrm rot="10800000">
            <a:off x="7422802" y="2844063"/>
            <a:ext cx="228600" cy="0"/>
          </a:xfrm>
          <a:prstGeom prst="straightConnector1">
            <a:avLst/>
          </a:prstGeom>
          <a:noFill/>
          <a:ln cap="flat" cmpd="sng" w="9525">
            <a:solidFill>
              <a:srgbClr val="434343"/>
            </a:solidFill>
            <a:prstDash val="solid"/>
            <a:round/>
            <a:headEnd len="med" w="med" type="triangle"/>
            <a:tailEnd len="med" w="med" type="none"/>
          </a:ln>
        </p:spPr>
      </p:cxnSp>
      <p:cxnSp>
        <p:nvCxnSpPr>
          <p:cNvPr id="295" name="Google Shape;295;p15"/>
          <p:cNvCxnSpPr/>
          <p:nvPr/>
        </p:nvCxnSpPr>
        <p:spPr>
          <a:xfrm rot="10800000">
            <a:off x="7422802" y="3301263"/>
            <a:ext cx="228600" cy="0"/>
          </a:xfrm>
          <a:prstGeom prst="straightConnector1">
            <a:avLst/>
          </a:prstGeom>
          <a:noFill/>
          <a:ln cap="flat" cmpd="sng" w="9525">
            <a:solidFill>
              <a:srgbClr val="434343"/>
            </a:solidFill>
            <a:prstDash val="solid"/>
            <a:round/>
            <a:headEnd len="med" w="med" type="triangle"/>
            <a:tailEnd len="med" w="med" type="none"/>
          </a:ln>
        </p:spPr>
      </p:cxnSp>
      <p:cxnSp>
        <p:nvCxnSpPr>
          <p:cNvPr id="296" name="Google Shape;296;p15"/>
          <p:cNvCxnSpPr/>
          <p:nvPr/>
        </p:nvCxnSpPr>
        <p:spPr>
          <a:xfrm rot="10800000">
            <a:off x="7422802" y="3724440"/>
            <a:ext cx="228600" cy="0"/>
          </a:xfrm>
          <a:prstGeom prst="straightConnector1">
            <a:avLst/>
          </a:prstGeom>
          <a:noFill/>
          <a:ln cap="flat" cmpd="sng" w="9525">
            <a:solidFill>
              <a:srgbClr val="434343"/>
            </a:solidFill>
            <a:prstDash val="solid"/>
            <a:round/>
            <a:headEnd len="med" w="med" type="triangl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6"/>
          <p:cNvSpPr txBox="1"/>
          <p:nvPr>
            <p:ph idx="1" type="body"/>
          </p:nvPr>
        </p:nvSpPr>
        <p:spPr>
          <a:xfrm>
            <a:off x="294425" y="4974525"/>
            <a:ext cx="4352400" cy="558000"/>
          </a:xfrm>
          <a:prstGeom prst="rect">
            <a:avLst/>
          </a:prstGeom>
        </p:spPr>
        <p:txBody>
          <a:bodyPr anchorCtr="0" anchor="t" bIns="0" lIns="0" spcFirstLastPara="1" rIns="0" wrap="square" tIns="0">
            <a:noAutofit/>
          </a:bodyPr>
          <a:lstStyle/>
          <a:p>
            <a:pPr indent="-330200" lvl="0" marL="457200" rtl="0">
              <a:spcBef>
                <a:spcPts val="0"/>
              </a:spcBef>
              <a:spcAft>
                <a:spcPts val="0"/>
              </a:spcAft>
              <a:buSzPts val="1600"/>
              <a:buChar char="●"/>
            </a:pPr>
            <a:r>
              <a:rPr lang="en"/>
              <a:t>Reward is combination of velocity and power usage</a:t>
            </a:r>
            <a:endParaRPr/>
          </a:p>
          <a:p>
            <a:pPr indent="0" lvl="0" marL="0" rt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pic>
        <p:nvPicPr>
          <p:cNvPr id="302" name="Google Shape;302;p16"/>
          <p:cNvPicPr preferRelativeResize="0"/>
          <p:nvPr/>
        </p:nvPicPr>
        <p:blipFill rotWithShape="1">
          <a:blip r:embed="rId4">
            <a:alphaModFix/>
          </a:blip>
          <a:srcRect b="0" l="0" r="0" t="0"/>
          <a:stretch/>
        </p:blipFill>
        <p:spPr>
          <a:xfrm>
            <a:off x="1351062" y="4014024"/>
            <a:ext cx="2618804" cy="749350"/>
          </a:xfrm>
          <a:prstGeom prst="rect">
            <a:avLst/>
          </a:prstGeom>
          <a:noFill/>
          <a:ln>
            <a:noFill/>
          </a:ln>
        </p:spPr>
      </p:pic>
      <p:pic>
        <p:nvPicPr>
          <p:cNvPr id="303" name="Google Shape;303;p16"/>
          <p:cNvPicPr preferRelativeResize="0"/>
          <p:nvPr/>
        </p:nvPicPr>
        <p:blipFill rotWithShape="1">
          <a:blip r:embed="rId5">
            <a:alphaModFix/>
          </a:blip>
          <a:srcRect b="0" l="0" r="0" t="0"/>
          <a:stretch/>
        </p:blipFill>
        <p:spPr>
          <a:xfrm>
            <a:off x="9720250" y="1980100"/>
            <a:ext cx="4483384" cy="2917575"/>
          </a:xfrm>
          <a:prstGeom prst="rect">
            <a:avLst/>
          </a:prstGeom>
          <a:noFill/>
          <a:ln>
            <a:noFill/>
          </a:ln>
        </p:spPr>
      </p:pic>
      <p:sp>
        <p:nvSpPr>
          <p:cNvPr id="304" name="Google Shape;304;p16"/>
          <p:cNvSpPr txBox="1"/>
          <p:nvPr>
            <p:ph idx="12" type="sldNum"/>
          </p:nvPr>
        </p:nvSpPr>
        <p:spPr>
          <a:xfrm>
            <a:off x="8556784" y="5277612"/>
            <a:ext cx="548700" cy="4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05" name="Google Shape;305;p16"/>
          <p:cNvSpPr txBox="1"/>
          <p:nvPr>
            <p:ph idx="4294967295" type="title"/>
          </p:nvPr>
        </p:nvSpPr>
        <p:spPr>
          <a:xfrm>
            <a:off x="349100" y="187420"/>
            <a:ext cx="6121800" cy="325500"/>
          </a:xfrm>
          <a:prstGeom prst="rect">
            <a:avLst/>
          </a:prstGeom>
        </p:spPr>
        <p:txBody>
          <a:bodyPr anchorCtr="0" anchor="b" bIns="35550" lIns="0" spcFirstLastPara="1" rIns="71100" wrap="square" tIns="35550">
            <a:noAutofit/>
          </a:bodyPr>
          <a:lstStyle/>
          <a:p>
            <a:pPr indent="0" lvl="0" marL="0">
              <a:spcBef>
                <a:spcPts val="0"/>
              </a:spcBef>
              <a:spcAft>
                <a:spcPts val="0"/>
              </a:spcAft>
              <a:buNone/>
            </a:pPr>
            <a:r>
              <a:rPr lang="en"/>
              <a:t>1. Experiment: Autonomous Locomotion Control</a:t>
            </a:r>
            <a:endParaRPr/>
          </a:p>
        </p:txBody>
      </p:sp>
      <p:sp>
        <p:nvSpPr>
          <p:cNvPr id="306" name="Google Shape;306;p16"/>
          <p:cNvSpPr txBox="1"/>
          <p:nvPr>
            <p:ph type="title"/>
          </p:nvPr>
        </p:nvSpPr>
        <p:spPr>
          <a:xfrm>
            <a:off x="349100" y="301500"/>
            <a:ext cx="8336400" cy="558000"/>
          </a:xfrm>
          <a:prstGeom prst="rect">
            <a:avLst/>
          </a:prstGeom>
        </p:spPr>
        <p:txBody>
          <a:bodyPr anchorCtr="0" anchor="b" bIns="35550" lIns="0" spcFirstLastPara="1" rIns="71100" wrap="square" tIns="35550">
            <a:noAutofit/>
          </a:bodyPr>
          <a:lstStyle/>
          <a:p>
            <a:pPr indent="0" lvl="0" marL="0" rtl="0">
              <a:spcBef>
                <a:spcPts val="0"/>
              </a:spcBef>
              <a:spcAft>
                <a:spcPts val="0"/>
              </a:spcAft>
              <a:buNone/>
            </a:pPr>
            <a:r>
              <a:rPr lang="en"/>
              <a:t>Reward Function</a:t>
            </a:r>
            <a:endParaRPr/>
          </a:p>
        </p:txBody>
      </p:sp>
      <p:sp>
        <p:nvSpPr>
          <p:cNvPr id="307" name="Google Shape;307;p16"/>
          <p:cNvSpPr txBox="1"/>
          <p:nvPr/>
        </p:nvSpPr>
        <p:spPr>
          <a:xfrm>
            <a:off x="349102" y="3723150"/>
            <a:ext cx="2213700" cy="236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434343"/>
                </a:solidFill>
              </a:rPr>
              <a:t>Reward </a:t>
            </a:r>
            <a:r>
              <a:rPr lang="en">
                <a:solidFill>
                  <a:srgbClr val="434343"/>
                </a:solidFill>
              </a:rPr>
              <a:t>velocity:</a:t>
            </a:r>
            <a:endParaRPr>
              <a:solidFill>
                <a:srgbClr val="434343"/>
              </a:solidFill>
            </a:endParaRPr>
          </a:p>
        </p:txBody>
      </p:sp>
      <p:sp>
        <p:nvSpPr>
          <p:cNvPr id="308" name="Google Shape;308;p16"/>
          <p:cNvSpPr txBox="1"/>
          <p:nvPr/>
        </p:nvSpPr>
        <p:spPr>
          <a:xfrm>
            <a:off x="9720238" y="5087050"/>
            <a:ext cx="1949400" cy="2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rPr>
              <a:t>Reward power usage</a:t>
            </a:r>
            <a:endParaRPr>
              <a:solidFill>
                <a:srgbClr val="434343"/>
              </a:solidFill>
            </a:endParaRPr>
          </a:p>
        </p:txBody>
      </p:sp>
      <p:pic>
        <p:nvPicPr>
          <p:cNvPr descr="\hat{P} =  \frac{|\tau \dot{\phi}|}{\tau_{max} \dot{\phi}_{max}}&#10;" id="309" name="Google Shape;309;p16" title="MathEquation,#434343"/>
          <p:cNvPicPr preferRelativeResize="0"/>
          <p:nvPr/>
        </p:nvPicPr>
        <p:blipFill>
          <a:blip r:embed="rId6">
            <a:alphaModFix/>
          </a:blip>
          <a:stretch>
            <a:fillRect/>
          </a:stretch>
        </p:blipFill>
        <p:spPr>
          <a:xfrm>
            <a:off x="5757871" y="4697650"/>
            <a:ext cx="1692276" cy="702300"/>
          </a:xfrm>
          <a:prstGeom prst="rect">
            <a:avLst/>
          </a:prstGeom>
          <a:noFill/>
          <a:ln>
            <a:noFill/>
          </a:ln>
        </p:spPr>
      </p:pic>
      <p:pic>
        <p:nvPicPr>
          <p:cNvPr descr="r_P = |1-\hat{P}|^{b_{1}^{-2}}" id="310" name="Google Shape;310;p16" title="MathEquation,#434343"/>
          <p:cNvPicPr preferRelativeResize="0"/>
          <p:nvPr/>
        </p:nvPicPr>
        <p:blipFill>
          <a:blip r:embed="rId7">
            <a:alphaModFix/>
          </a:blip>
          <a:stretch>
            <a:fillRect/>
          </a:stretch>
        </p:blipFill>
        <p:spPr>
          <a:xfrm>
            <a:off x="5569384" y="4056400"/>
            <a:ext cx="2263462" cy="523425"/>
          </a:xfrm>
          <a:prstGeom prst="rect">
            <a:avLst/>
          </a:prstGeom>
          <a:noFill/>
          <a:ln>
            <a:noFill/>
          </a:ln>
        </p:spPr>
      </p:pic>
      <p:pic>
        <p:nvPicPr>
          <p:cNvPr descr="r = r_vr_P" id="311" name="Google Shape;311;p16" title="MathEquation,#434343"/>
          <p:cNvPicPr preferRelativeResize="0"/>
          <p:nvPr/>
        </p:nvPicPr>
        <p:blipFill>
          <a:blip r:embed="rId8">
            <a:alphaModFix/>
          </a:blip>
          <a:stretch>
            <a:fillRect/>
          </a:stretch>
        </p:blipFill>
        <p:spPr>
          <a:xfrm>
            <a:off x="2079597" y="5245107"/>
            <a:ext cx="1597556" cy="325500"/>
          </a:xfrm>
          <a:prstGeom prst="rect">
            <a:avLst/>
          </a:prstGeom>
          <a:noFill/>
          <a:ln>
            <a:noFill/>
          </a:ln>
        </p:spPr>
      </p:pic>
      <p:sp>
        <p:nvSpPr>
          <p:cNvPr id="312" name="Google Shape;312;p16"/>
          <p:cNvSpPr txBox="1"/>
          <p:nvPr/>
        </p:nvSpPr>
        <p:spPr>
          <a:xfrm>
            <a:off x="4707428" y="3802875"/>
            <a:ext cx="2380800" cy="236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434343"/>
                </a:solidFill>
              </a:rPr>
              <a:t>Reward power </a:t>
            </a:r>
            <a:r>
              <a:rPr lang="en">
                <a:solidFill>
                  <a:srgbClr val="434343"/>
                </a:solidFill>
              </a:rPr>
              <a:t>efficiency:</a:t>
            </a:r>
            <a:endParaRPr>
              <a:solidFill>
                <a:srgbClr val="434343"/>
              </a:solidFill>
            </a:endParaRPr>
          </a:p>
        </p:txBody>
      </p:sp>
      <p:pic>
        <p:nvPicPr>
          <p:cNvPr id="313" name="Google Shape;313;p16"/>
          <p:cNvPicPr preferRelativeResize="0"/>
          <p:nvPr/>
        </p:nvPicPr>
        <p:blipFill rotWithShape="1">
          <a:blip r:embed="rId5">
            <a:alphaModFix/>
          </a:blip>
          <a:srcRect b="0" l="0" r="0" t="19218"/>
          <a:stretch/>
        </p:blipFill>
        <p:spPr>
          <a:xfrm>
            <a:off x="4198475" y="1032775"/>
            <a:ext cx="4884275" cy="2871750"/>
          </a:xfrm>
          <a:prstGeom prst="rect">
            <a:avLst/>
          </a:prstGeom>
          <a:noFill/>
          <a:ln>
            <a:noFill/>
          </a:ln>
        </p:spPr>
      </p:pic>
      <p:pic>
        <p:nvPicPr>
          <p:cNvPr id="314" name="Google Shape;314;p16"/>
          <p:cNvPicPr preferRelativeResize="0"/>
          <p:nvPr/>
        </p:nvPicPr>
        <p:blipFill rotWithShape="1">
          <a:blip r:embed="rId5">
            <a:alphaModFix/>
          </a:blip>
          <a:srcRect b="78970" l="80076" r="1832" t="4078"/>
          <a:stretch/>
        </p:blipFill>
        <p:spPr>
          <a:xfrm>
            <a:off x="8112130" y="1032770"/>
            <a:ext cx="883603" cy="590068"/>
          </a:xfrm>
          <a:prstGeom prst="rect">
            <a:avLst/>
          </a:prstGeom>
          <a:noFill/>
          <a:ln>
            <a:noFill/>
          </a:ln>
        </p:spPr>
      </p:pic>
      <p:pic>
        <p:nvPicPr>
          <p:cNvPr id="315" name="Google Shape;315;p16"/>
          <p:cNvPicPr preferRelativeResize="0"/>
          <p:nvPr/>
        </p:nvPicPr>
        <p:blipFill rotWithShape="1">
          <a:blip r:embed="rId9">
            <a:alphaModFix/>
          </a:blip>
          <a:srcRect b="0" l="0" r="0" t="0"/>
          <a:stretch/>
        </p:blipFill>
        <p:spPr>
          <a:xfrm>
            <a:off x="294418" y="931125"/>
            <a:ext cx="4413000" cy="287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